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89" r:id="rId6"/>
    <p:sldId id="260" r:id="rId7"/>
    <p:sldId id="287" r:id="rId8"/>
    <p:sldId id="263" r:id="rId9"/>
    <p:sldId id="264" r:id="rId10"/>
    <p:sldId id="290" r:id="rId11"/>
    <p:sldId id="266" r:id="rId12"/>
    <p:sldId id="269" r:id="rId13"/>
    <p:sldId id="291" r:id="rId14"/>
    <p:sldId id="270" r:id="rId15"/>
    <p:sldId id="292" r:id="rId16"/>
    <p:sldId id="271" r:id="rId17"/>
    <p:sldId id="272" r:id="rId18"/>
    <p:sldId id="273" r:id="rId19"/>
    <p:sldId id="274" r:id="rId20"/>
    <p:sldId id="294" r:id="rId21"/>
    <p:sldId id="295" r:id="rId22"/>
    <p:sldId id="275" r:id="rId23"/>
    <p:sldId id="278" r:id="rId24"/>
    <p:sldId id="282" r:id="rId25"/>
    <p:sldId id="284" r:id="rId26"/>
    <p:sldId id="285" r:id="rId27"/>
    <p:sldId id="283" r:id="rId28"/>
    <p:sldId id="298" r:id="rId2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387" autoAdjust="0"/>
  </p:normalViewPr>
  <p:slideViewPr>
    <p:cSldViewPr snapToGrid="0">
      <p:cViewPr varScale="1">
        <p:scale>
          <a:sx n="62" d="100"/>
          <a:sy n="62" d="100"/>
        </p:scale>
        <p:origin x="8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968582-F043-46F6-9CF4-D9923721E444}" type="datetimeFigureOut">
              <a:rPr lang="fr-FR" smtClean="0"/>
              <a:t>05/03/2021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B9A559-D145-49E4-B213-1832488ECD3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1409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9A559-D145-49E4-B213-1832488ECD3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6429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9A559-D145-49E4-B213-1832488ECD36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991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9A559-D145-49E4-B213-1832488ECD3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1738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9A559-D145-49E4-B213-1832488ECD3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1216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9A559-D145-49E4-B213-1832488ECD3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224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9A559-D145-49E4-B213-1832488ECD3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63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 logo = a stylized combination of the “Saltire”, the diagonal cross on the Scottish flag, and a thistle, the national flower of Scotland. 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B9A559-D145-49E4-B213-1832488ECD3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4765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7FD4F-95DD-4D52-9921-EFD155A67DD7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3714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7FD4F-95DD-4D52-9921-EFD155A67DD7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246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7FD4F-95DD-4D52-9921-EFD155A67DD7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3247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91C1-2475-47DD-92C8-7A08011DD234}" type="datetimeFigureOut">
              <a:rPr lang="fr-FR" smtClean="0"/>
              <a:t>05/03/2021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AA26-EDB4-4047-A1B5-39766CFCFB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9046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91C1-2475-47DD-92C8-7A08011DD234}" type="datetimeFigureOut">
              <a:rPr lang="fr-FR" smtClean="0"/>
              <a:t>05/03/2021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AA26-EDB4-4047-A1B5-39766CFCFB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724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91C1-2475-47DD-92C8-7A08011DD234}" type="datetimeFigureOut">
              <a:rPr lang="fr-FR" smtClean="0"/>
              <a:t>05/03/2021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AA26-EDB4-4047-A1B5-39766CFCFB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8889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91C1-2475-47DD-92C8-7A08011DD234}" type="datetimeFigureOut">
              <a:rPr lang="fr-FR" smtClean="0"/>
              <a:t>05/03/2021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AA26-EDB4-4047-A1B5-39766CFCFBCE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60236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91C1-2475-47DD-92C8-7A08011DD234}" type="datetimeFigureOut">
              <a:rPr lang="fr-FR" smtClean="0"/>
              <a:t>05/03/2021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AA26-EDB4-4047-A1B5-39766CFCFB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8786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91C1-2475-47DD-92C8-7A08011DD234}" type="datetimeFigureOut">
              <a:rPr lang="fr-FR" smtClean="0"/>
              <a:t>05/03/2021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AA26-EDB4-4047-A1B5-39766CFCFB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56697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91C1-2475-47DD-92C8-7A08011DD234}" type="datetimeFigureOut">
              <a:rPr lang="fr-FR" smtClean="0"/>
              <a:t>05/03/2021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AA26-EDB4-4047-A1B5-39766CFCFB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481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91C1-2475-47DD-92C8-7A08011DD234}" type="datetimeFigureOut">
              <a:rPr lang="fr-FR" smtClean="0"/>
              <a:t>05/03/2021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AA26-EDB4-4047-A1B5-39766CFCFB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8320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91C1-2475-47DD-92C8-7A08011DD234}" type="datetimeFigureOut">
              <a:rPr lang="fr-FR" smtClean="0"/>
              <a:t>05/03/2021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AA26-EDB4-4047-A1B5-39766CFCFB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1727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91C1-2475-47DD-92C8-7A08011DD234}" type="datetimeFigureOut">
              <a:rPr lang="fr-FR" smtClean="0"/>
              <a:t>05/03/2021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AA26-EDB4-4047-A1B5-39766CFCFB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1706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91C1-2475-47DD-92C8-7A08011DD234}" type="datetimeFigureOut">
              <a:rPr lang="fr-FR" smtClean="0"/>
              <a:t>05/03/2021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AA26-EDB4-4047-A1B5-39766CFCFB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19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91C1-2475-47DD-92C8-7A08011DD234}" type="datetimeFigureOut">
              <a:rPr lang="fr-FR" smtClean="0"/>
              <a:t>05/03/2021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AA26-EDB4-4047-A1B5-39766CFCFB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259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91C1-2475-47DD-92C8-7A08011DD234}" type="datetimeFigureOut">
              <a:rPr lang="fr-FR" smtClean="0"/>
              <a:t>05/03/2021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AA26-EDB4-4047-A1B5-39766CFCFB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592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91C1-2475-47DD-92C8-7A08011DD234}" type="datetimeFigureOut">
              <a:rPr lang="fr-FR" smtClean="0"/>
              <a:t>05/03/2021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AA26-EDB4-4047-A1B5-39766CFCFB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3150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91C1-2475-47DD-92C8-7A08011DD234}" type="datetimeFigureOut">
              <a:rPr lang="fr-FR" smtClean="0"/>
              <a:t>05/03/2021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AA26-EDB4-4047-A1B5-39766CFCFB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1299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91C1-2475-47DD-92C8-7A08011DD234}" type="datetimeFigureOut">
              <a:rPr lang="fr-FR" smtClean="0"/>
              <a:t>05/03/2021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AA26-EDB4-4047-A1B5-39766CFCFB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728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F91C1-2475-47DD-92C8-7A08011DD234}" type="datetimeFigureOut">
              <a:rPr lang="fr-FR" smtClean="0"/>
              <a:t>05/03/2021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7AA26-EDB4-4047-A1B5-39766CFCFB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0256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1BF91C1-2475-47DD-92C8-7A08011DD234}" type="datetimeFigureOut">
              <a:rPr lang="fr-FR" smtClean="0"/>
              <a:t>05/03/2021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7AA26-EDB4-4047-A1B5-39766CFCFB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2162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CM </a:t>
            </a:r>
            <a:r>
              <a:rPr lang="fr-FR" dirty="0" err="1"/>
              <a:t>Géoéco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LEA1 – UJML3 </a:t>
            </a:r>
            <a:r>
              <a:rPr lang="fr-FR"/>
              <a:t>– 2020-2021</a:t>
            </a:r>
            <a:endParaRPr lang="fr-FR" dirty="0"/>
          </a:p>
          <a:p>
            <a:r>
              <a:rPr lang="fr-FR" dirty="0"/>
              <a:t>M. </a:t>
            </a:r>
            <a:r>
              <a:rPr lang="fr-FR" dirty="0" err="1"/>
              <a:t>bourdeau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4806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29" y="0"/>
            <a:ext cx="5031497" cy="6858000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>
            <a:off x="5506928" y="249071"/>
            <a:ext cx="6441743" cy="6359857"/>
            <a:chOff x="5395415" y="259307"/>
            <a:chExt cx="6441743" cy="6359857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3"/>
            <a:srcRect l="11978" t="12121" r="42798" b="16004"/>
            <a:stretch/>
          </p:blipFill>
          <p:spPr>
            <a:xfrm>
              <a:off x="5395415" y="863053"/>
              <a:ext cx="6441743" cy="5756111"/>
            </a:xfrm>
            <a:prstGeom prst="rect">
              <a:avLst/>
            </a:prstGeom>
          </p:spPr>
        </p:pic>
        <p:sp>
          <p:nvSpPr>
            <p:cNvPr id="6" name="ZoneTexte 5"/>
            <p:cNvSpPr txBox="1"/>
            <p:nvPr/>
          </p:nvSpPr>
          <p:spPr>
            <a:xfrm>
              <a:off x="8202304" y="259307"/>
              <a:ext cx="34801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2019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B87DDC6B-5BD3-4D48-A0F4-2B05E1EF6CEB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378537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43631"/>
            <a:ext cx="7430814" cy="5180816"/>
          </a:xfrm>
        </p:spPr>
        <p:txBody>
          <a:bodyPr>
            <a:normAutofit/>
          </a:bodyPr>
          <a:lstStyle/>
          <a:p>
            <a:r>
              <a:rPr lang="en-US" sz="2400" dirty="0"/>
              <a:t>Similar development to England/Wales</a:t>
            </a:r>
          </a:p>
          <a:p>
            <a:pPr lvl="1"/>
            <a:r>
              <a:rPr lang="en-US" sz="2200" dirty="0"/>
              <a:t>Industrial revolution =&gt; </a:t>
            </a:r>
            <a:r>
              <a:rPr lang="en-US" sz="2000" dirty="0"/>
              <a:t>heavy industries (coal, steel, ship construction); peak in 1913.</a:t>
            </a:r>
          </a:p>
          <a:p>
            <a:pPr lvl="1"/>
            <a:r>
              <a:rPr lang="en-US" sz="2000" dirty="0"/>
              <a:t>Then decline (foreign competition, transition to oil) =&gt; 2002: last coal mine closed =&gt; unemployment</a:t>
            </a:r>
          </a:p>
          <a:p>
            <a:pPr lvl="1"/>
            <a:r>
              <a:rPr lang="en-US" sz="2000" dirty="0"/>
              <a:t>Then gradually diversified and </a:t>
            </a:r>
            <a:r>
              <a:rPr lang="en-US" sz="2000" dirty="0" err="1"/>
              <a:t>modernised</a:t>
            </a:r>
            <a:endParaRPr lang="en-US" sz="2400" dirty="0"/>
          </a:p>
          <a:p>
            <a:r>
              <a:rPr lang="en-US" sz="2400" dirty="0"/>
              <a:t>Heavy industry: new sectors</a:t>
            </a:r>
          </a:p>
          <a:p>
            <a:pPr lvl="1"/>
            <a:r>
              <a:rPr lang="en-US" sz="2000" dirty="0"/>
              <a:t>High technology + consumer goods (electronics, office supplies)</a:t>
            </a:r>
          </a:p>
          <a:p>
            <a:pPr lvl="1"/>
            <a:r>
              <a:rPr lang="en-GB" sz="2000" dirty="0"/>
              <a:t>major source of economic growth, employment &amp; export earnings</a:t>
            </a:r>
            <a:endParaRPr lang="en-US" sz="2000" dirty="0"/>
          </a:p>
          <a:p>
            <a:pPr lvl="1"/>
            <a:r>
              <a:rPr lang="en-US" sz="2000" dirty="0"/>
              <a:t>“Silicon Glen” (Midland Valley)</a:t>
            </a:r>
          </a:p>
          <a:p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6" r="6532"/>
          <a:stretch/>
        </p:blipFill>
        <p:spPr>
          <a:xfrm>
            <a:off x="8166538" y="429328"/>
            <a:ext cx="4060948" cy="494030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321866" y="220186"/>
            <a:ext cx="58139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dirty="0">
                <a:solidFill>
                  <a:schemeClr val="tx1">
                    <a:lumMod val="85000"/>
                  </a:schemeClr>
                </a:solidFill>
              </a:rPr>
              <a:t>Scottish </a:t>
            </a:r>
            <a:r>
              <a:rPr lang="fr-FR" sz="4200" dirty="0" err="1">
                <a:solidFill>
                  <a:schemeClr val="tx1">
                    <a:lumMod val="85000"/>
                  </a:schemeClr>
                </a:solidFill>
              </a:rPr>
              <a:t>Industry</a:t>
            </a:r>
            <a:endParaRPr lang="fr-FR" sz="42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59C25E27-CAF5-4337-9A16-A5D06A4DC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" t="5104" r="3975" b="289"/>
          <a:stretch/>
        </p:blipFill>
        <p:spPr>
          <a:xfrm>
            <a:off x="7049728" y="429328"/>
            <a:ext cx="4820406" cy="382851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7FEC306-B8BE-4B7A-9373-B28A9828C25F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51740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690" y="958850"/>
            <a:ext cx="11673444" cy="5180816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ct val="0"/>
              </a:spcBef>
              <a:buNone/>
            </a:pPr>
            <a:endParaRPr lang="en-US" sz="3200" dirty="0">
              <a:solidFill>
                <a:schemeClr val="tx2"/>
              </a:solidFill>
            </a:endParaRPr>
          </a:p>
          <a:p>
            <a:r>
              <a:rPr lang="en-US" sz="2800" dirty="0"/>
              <a:t>Financial and business services</a:t>
            </a:r>
          </a:p>
          <a:p>
            <a:pPr lvl="1"/>
            <a:r>
              <a:rPr lang="en-US" sz="2200" dirty="0"/>
              <a:t>1960s onwards: significant growth</a:t>
            </a:r>
          </a:p>
          <a:p>
            <a:pPr lvl="1"/>
            <a:r>
              <a:rPr lang="en-US" sz="2200" dirty="0"/>
              <a:t>Edinburgh: 2</a:t>
            </a:r>
            <a:r>
              <a:rPr lang="en-US" sz="2200" baseline="30000" dirty="0"/>
              <a:t>nd </a:t>
            </a:r>
            <a:r>
              <a:rPr lang="en-US" sz="2200" dirty="0"/>
              <a:t>biggest British financial </a:t>
            </a:r>
            <a:r>
              <a:rPr lang="en-US" sz="2200" dirty="0" err="1"/>
              <a:t>centre</a:t>
            </a:r>
            <a:r>
              <a:rPr lang="en-US" sz="2200" dirty="0"/>
              <a:t> after London</a:t>
            </a:r>
          </a:p>
          <a:p>
            <a:pPr marL="0" indent="0">
              <a:spcBef>
                <a:spcPct val="0"/>
              </a:spcBef>
              <a:buNone/>
            </a:pPr>
            <a:endParaRPr lang="en-US" sz="3200" dirty="0">
              <a:solidFill>
                <a:schemeClr val="tx2"/>
              </a:solidFill>
            </a:endParaRPr>
          </a:p>
          <a:p>
            <a:r>
              <a:rPr lang="en-US" sz="2800" dirty="0"/>
              <a:t>Tourism: a sector with vital importance</a:t>
            </a:r>
          </a:p>
          <a:p>
            <a:pPr lvl="1"/>
            <a:r>
              <a:rPr lang="en-US" sz="2200" dirty="0"/>
              <a:t>14.6 million visitors (mostly Scottish &amp; English people but also Americans &amp; Europeans)</a:t>
            </a:r>
          </a:p>
          <a:p>
            <a:pPr lvl="1"/>
            <a:r>
              <a:rPr lang="en-US" sz="2200" dirty="0"/>
              <a:t>8.9 billion pounds</a:t>
            </a:r>
          </a:p>
          <a:p>
            <a:pPr lvl="1"/>
            <a:r>
              <a:rPr lang="en-US" sz="2200" dirty="0"/>
              <a:t>Spending by tourists = £12 billion of economic activity / 5% of the total Scottish GDP</a:t>
            </a:r>
          </a:p>
          <a:p>
            <a:pPr lvl="1"/>
            <a:r>
              <a:rPr lang="en-US" sz="2200" dirty="0"/>
              <a:t>196,000 jobs in 2014  (7.7% of employment)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AAA006-7D82-41E6-840B-AEA342B4184C}"/>
              </a:ext>
            </a:extLst>
          </p:cNvPr>
          <p:cNvSpPr txBox="1"/>
          <p:nvPr/>
        </p:nvSpPr>
        <p:spPr>
          <a:xfrm>
            <a:off x="321866" y="220186"/>
            <a:ext cx="6804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dirty="0">
                <a:solidFill>
                  <a:schemeClr val="tx1">
                    <a:lumMod val="85000"/>
                  </a:schemeClr>
                </a:solidFill>
              </a:rPr>
              <a:t>Scottish service </a:t>
            </a:r>
            <a:r>
              <a:rPr lang="fr-FR" sz="4200" dirty="0" err="1">
                <a:solidFill>
                  <a:schemeClr val="tx1">
                    <a:lumMod val="85000"/>
                  </a:schemeClr>
                </a:solidFill>
              </a:rPr>
              <a:t>sectors</a:t>
            </a:r>
            <a:endParaRPr lang="fr-FR" sz="4200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E5DD021-420F-493C-8AAE-29E510CB1E2A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423538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5390" y="229307"/>
            <a:ext cx="9404723" cy="1400530"/>
          </a:xfrm>
        </p:spPr>
        <p:txBody>
          <a:bodyPr/>
          <a:lstStyle/>
          <a:p>
            <a:r>
              <a:rPr lang="fr-FR" dirty="0"/>
              <a:t>Public </a:t>
            </a:r>
            <a:r>
              <a:rPr lang="fr-FR" dirty="0" err="1"/>
              <a:t>sector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859145"/>
            <a:ext cx="11370742" cy="5168941"/>
          </a:xfrm>
        </p:spPr>
        <p:txBody>
          <a:bodyPr>
            <a:noAutofit/>
          </a:bodyPr>
          <a:lstStyle/>
          <a:p>
            <a:r>
              <a:rPr lang="en-US" sz="2800" dirty="0"/>
              <a:t>Public services</a:t>
            </a:r>
          </a:p>
          <a:p>
            <a:pPr lvl="1"/>
            <a:r>
              <a:rPr lang="en-US" sz="2000" dirty="0"/>
              <a:t>2016: 21% of the workforce </a:t>
            </a:r>
          </a:p>
          <a:p>
            <a:pPr lvl="1"/>
            <a:r>
              <a:rPr lang="en-US" sz="2000" dirty="0">
                <a:latin typeface="+mn-lt"/>
              </a:rPr>
              <a:t>£71.2 billion in 2016/17</a:t>
            </a:r>
          </a:p>
          <a:p>
            <a:pPr lvl="1"/>
            <a:r>
              <a:rPr lang="en-US" sz="2000" dirty="0">
                <a:latin typeface="+mn-lt"/>
                <a:ea typeface="Helvetica" charset="0"/>
                <a:cs typeface="Helvetica" charset="0"/>
              </a:rPr>
              <a:t>Represent 1/5 of GDP  </a:t>
            </a:r>
          </a:p>
          <a:p>
            <a:pPr marL="457200" lvl="1" indent="0">
              <a:buNone/>
            </a:pPr>
            <a:r>
              <a:rPr lang="en-US" sz="2000" dirty="0">
                <a:latin typeface="+mn-lt"/>
                <a:ea typeface="Helvetica" charset="0"/>
                <a:cs typeface="Helvetica" charset="0"/>
              </a:rPr>
              <a:t>(private services = 2/5 of GDP) </a:t>
            </a:r>
          </a:p>
          <a:p>
            <a:pPr marL="457200" lvl="1" indent="0">
              <a:buNone/>
            </a:pPr>
            <a:endParaRPr lang="en-US" sz="2000" dirty="0">
              <a:latin typeface="+mn-lt"/>
            </a:endParaRPr>
          </a:p>
          <a:p>
            <a:pPr marL="342900" lvl="1" indent="-342900"/>
            <a:r>
              <a:rPr lang="en-US" sz="2800" dirty="0"/>
              <a:t>High public spending:</a:t>
            </a:r>
          </a:p>
          <a:p>
            <a:pPr lvl="1"/>
            <a:r>
              <a:rPr lang="en-GB" sz="2000" dirty="0"/>
              <a:t>The public sector is larger in Scotland (ex: public water industry)</a:t>
            </a:r>
          </a:p>
          <a:p>
            <a:pPr lvl="1"/>
            <a:r>
              <a:rPr lang="en-GB" sz="2000" dirty="0"/>
              <a:t>Some areas: high level of demand (ex academic cities with lots of students</a:t>
            </a:r>
            <a:r>
              <a:rPr lang="fr-FR" sz="2000" dirty="0"/>
              <a:t>)</a:t>
            </a:r>
          </a:p>
          <a:p>
            <a:endParaRPr lang="fr-FR" sz="2400" dirty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74"/>
          <a:stretch/>
        </p:blipFill>
        <p:spPr>
          <a:xfrm>
            <a:off x="4305383" y="-1"/>
            <a:ext cx="7886618" cy="3807725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07253FF1-C31F-4BFF-B7DC-CEF732FC0DF9}"/>
              </a:ext>
            </a:extLst>
          </p:cNvPr>
          <p:cNvSpPr txBox="1"/>
          <p:nvPr/>
        </p:nvSpPr>
        <p:spPr>
          <a:xfrm rot="16200000">
            <a:off x="9865172" y="4531172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760355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528" y="1369559"/>
            <a:ext cx="6307806" cy="5913276"/>
          </a:xfrm>
        </p:spPr>
        <p:txBody>
          <a:bodyPr>
            <a:normAutofit/>
          </a:bodyPr>
          <a:lstStyle/>
          <a:p>
            <a:r>
              <a:rPr lang="en-US" sz="2400" dirty="0"/>
              <a:t>Started in the 1970s (North Sea)</a:t>
            </a:r>
          </a:p>
          <a:p>
            <a:r>
              <a:rPr lang="en-US" sz="2400" dirty="0"/>
              <a:t>On/offshore oil &amp; gas-related industry =&gt; 10s of thousands of jobs</a:t>
            </a:r>
          </a:p>
          <a:p>
            <a:r>
              <a:rPr lang="en-US" sz="2400" dirty="0"/>
              <a:t>Aberdeen (‘the oil capital of Europe’)</a:t>
            </a:r>
          </a:p>
          <a:p>
            <a:r>
              <a:rPr lang="en-US" sz="2400" dirty="0"/>
              <a:t>Shetland islands (2017 discovery)</a:t>
            </a:r>
          </a:p>
          <a:p>
            <a:r>
              <a:rPr lang="en-US" sz="2400" dirty="0"/>
              <a:t>Fluctuating international markets but still a prosperous and profitable sector</a:t>
            </a:r>
          </a:p>
          <a:p>
            <a:r>
              <a:rPr lang="en-US" sz="2400" dirty="0"/>
              <a:t>Still, future challenges (shift to cleaner energy + what happens once oil deposits run dry?</a:t>
            </a:r>
          </a:p>
          <a:p>
            <a:r>
              <a:rPr lang="en-US" sz="2400" dirty="0" err="1"/>
              <a:t>Controvesy</a:t>
            </a:r>
            <a:r>
              <a:rPr lang="en-US" sz="2400" dirty="0"/>
              <a:t>: oil fields = Scottish waters BUT owned by the British government.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71" y="10274"/>
            <a:ext cx="4814000" cy="361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074" y="3698627"/>
            <a:ext cx="3418519" cy="315937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5528" y="284564"/>
            <a:ext cx="11673444" cy="905535"/>
          </a:xfrm>
        </p:spPr>
        <p:txBody>
          <a:bodyPr>
            <a:normAutofit/>
          </a:bodyPr>
          <a:lstStyle/>
          <a:p>
            <a:r>
              <a:rPr lang="en-US" sz="4400" dirty="0"/>
              <a:t>The petroleum industry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A3A9160-A246-4D94-9694-DA0394623969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4221099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409315"/>
            <a:ext cx="11514043" cy="5546180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400" dirty="0"/>
              <a:t>12</a:t>
            </a:r>
            <a:r>
              <a:rPr lang="en-US" sz="2400" baseline="30000" dirty="0"/>
              <a:t>th</a:t>
            </a:r>
            <a:r>
              <a:rPr lang="en-US" sz="2400" dirty="0"/>
              <a:t>-13</a:t>
            </a:r>
            <a:r>
              <a:rPr lang="en-US" sz="2400" baseline="30000" dirty="0"/>
              <a:t>th</a:t>
            </a:r>
            <a:r>
              <a:rPr lang="en-US" sz="2400" dirty="0"/>
              <a:t> centuries: </a:t>
            </a:r>
          </a:p>
          <a:p>
            <a:pPr lvl="2"/>
            <a:r>
              <a:rPr lang="en-US" sz="2000" dirty="0"/>
              <a:t>Since 9</a:t>
            </a:r>
            <a:r>
              <a:rPr lang="en-US" sz="2000" baseline="30000" dirty="0"/>
              <a:t>th</a:t>
            </a:r>
            <a:r>
              <a:rPr lang="en-US" sz="2000" dirty="0"/>
              <a:t> century (Kenneth I): most of Scotland under the control of a single ruler: nation-state with a feudal system</a:t>
            </a:r>
          </a:p>
          <a:p>
            <a:pPr lvl="2"/>
            <a:r>
              <a:rPr lang="en-US" sz="2000" dirty="0"/>
              <a:t>Still some Gaelic clans</a:t>
            </a:r>
          </a:p>
          <a:p>
            <a:pPr lvl="2"/>
            <a:r>
              <a:rPr lang="en-US" sz="2000" dirty="0"/>
              <a:t>Nation united by the Gaelic language + an emerging Scottish national consciousness</a:t>
            </a:r>
          </a:p>
          <a:p>
            <a:pPr lvl="2"/>
            <a:r>
              <a:rPr lang="en-US" sz="2000" dirty="0"/>
              <a:t>Several English invasions in Scotland to prevent Scottish expansion into Northern England</a:t>
            </a:r>
          </a:p>
          <a:p>
            <a:pPr lvl="2"/>
            <a:r>
              <a:rPr lang="en-US" sz="2000" dirty="0"/>
              <a:t>Demands from English Crown for Scotland to surrender but Scottish rulers refused</a:t>
            </a:r>
          </a:p>
          <a:p>
            <a:pPr lvl="1"/>
            <a:endParaRPr lang="en-US" sz="2000" dirty="0"/>
          </a:p>
          <a:p>
            <a:pPr lvl="1"/>
            <a:r>
              <a:rPr lang="en-US" sz="2400" dirty="0"/>
              <a:t>Auld Alliance (1295) seen by the English as a declaration of war </a:t>
            </a:r>
          </a:p>
          <a:p>
            <a:pPr lvl="2"/>
            <a:r>
              <a:rPr lang="en-US" sz="2000" dirty="0"/>
              <a:t>England invaded Scotland (1296)</a:t>
            </a:r>
          </a:p>
          <a:p>
            <a:pPr lvl="2"/>
            <a:r>
              <a:rPr lang="en-US" sz="2000" dirty="0"/>
              <a:t>“First War of Scottish independence” (William ‘Braveheart’ Wallace) 1296-1328 =&gt; Scottish victory</a:t>
            </a:r>
            <a:endParaRPr lang="fr-FR" sz="2000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209384" y="368489"/>
            <a:ext cx="11514043" cy="295062"/>
          </a:xfrm>
        </p:spPr>
        <p:txBody>
          <a:bodyPr>
            <a:normAutofit fontScale="90000"/>
          </a:bodyPr>
          <a:lstStyle/>
          <a:p>
            <a:pPr algn="l"/>
            <a:r>
              <a:rPr lang="fr-FR"/>
              <a:t>3. The </a:t>
            </a:r>
            <a:r>
              <a:rPr lang="fr-FR" dirty="0"/>
              <a:t>Long Road to the Referendum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51280E7-A9F4-4016-B49E-D75EC9B4DC18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2230494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20521"/>
            <a:ext cx="8184611" cy="3939453"/>
          </a:xfrm>
        </p:spPr>
        <p:txBody>
          <a:bodyPr>
            <a:noAutofit/>
          </a:bodyPr>
          <a:lstStyle/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14-16</a:t>
            </a:r>
            <a:r>
              <a:rPr lang="en-US" sz="2400" baseline="30000" dirty="0"/>
              <a:t>th</a:t>
            </a:r>
            <a:r>
              <a:rPr lang="en-US" sz="2400" dirty="0"/>
              <a:t> centuries : 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The Scottish Stewart/Stuart dynasty imposed its rule over Scotland =&gt; period of prosperity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Still clashes on the Scottish/English border but truces (ex: 1502 ‘Treaty of Perpetual Peace’)</a:t>
            </a:r>
          </a:p>
          <a:p>
            <a:pPr marL="0" indent="0"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17</a:t>
            </a:r>
            <a:r>
              <a:rPr lang="en-US" sz="2400" baseline="30000" dirty="0"/>
              <a:t>th</a:t>
            </a:r>
            <a:r>
              <a:rPr lang="en-US" sz="2400" dirty="0"/>
              <a:t> century: 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1603: James VI, King of Scots inherited the Kingdoms of England and Ireland (=&gt; James I: “Jacobean era”)</a:t>
            </a:r>
          </a:p>
          <a:p>
            <a:pPr lvl="2" algn="just"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Union of Crowns</a:t>
            </a:r>
          </a:p>
          <a:p>
            <a:pPr lvl="2" algn="just">
              <a:spcBef>
                <a:spcPts val="600"/>
              </a:spcBef>
              <a:spcAft>
                <a:spcPts val="600"/>
              </a:spcAft>
            </a:pPr>
            <a:r>
              <a:rPr lang="en-GB" sz="2000" dirty="0"/>
              <a:t>Parliaments of Scotland and England remained separate =&gt; tensions between the two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Glorious Revolution (1688): James VII/James II overthrown for being a Catholic &amp; replaced by Mary and William of Orange= end of Stuart dynasty</a:t>
            </a:r>
          </a:p>
          <a:p>
            <a:pPr lvl="1" algn="just">
              <a:spcBef>
                <a:spcPts val="600"/>
              </a:spcBef>
              <a:spcAft>
                <a:spcPts val="600"/>
              </a:spcAft>
            </a:pPr>
            <a:r>
              <a:rPr lang="en-US" sz="2200" dirty="0"/>
              <a:t>Famines and economic hardships in Scotland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546" y="1271359"/>
            <a:ext cx="4092454" cy="396044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DB102C3-48EA-4AEF-81B3-8D38AD3C82C7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195175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370" y="212540"/>
            <a:ext cx="11244396" cy="621453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/>
              <a:t>18</a:t>
            </a:r>
            <a:r>
              <a:rPr lang="en-US" sz="2400" baseline="30000" dirty="0"/>
              <a:t>th</a:t>
            </a:r>
            <a:r>
              <a:rPr lang="en-US" sz="2400" dirty="0"/>
              <a:t> century: 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/>
            <a:r>
              <a:rPr lang="en-US" sz="2400" dirty="0"/>
              <a:t>1707:  Union of Parliaments</a:t>
            </a:r>
            <a:r>
              <a:rPr lang="en-US" sz="1200" dirty="0"/>
              <a:t> </a:t>
            </a:r>
            <a:endParaRPr lang="en-US" sz="2400" dirty="0"/>
          </a:p>
          <a:p>
            <a:pPr lvl="1" algn="just"/>
            <a:r>
              <a:rPr lang="en-US" sz="2200" dirty="0"/>
              <a:t>Presented as a “win-win situation”</a:t>
            </a:r>
          </a:p>
          <a:p>
            <a:pPr lvl="2" algn="just"/>
            <a:r>
              <a:rPr lang="en-US" sz="1800" dirty="0"/>
              <a:t>Economic security for Scotland</a:t>
            </a:r>
          </a:p>
          <a:p>
            <a:pPr lvl="2" algn="just"/>
            <a:r>
              <a:rPr lang="en-US" sz="1800" dirty="0"/>
              <a:t>Manpower and resources for England</a:t>
            </a:r>
            <a:endParaRPr lang="en-US" sz="1000" dirty="0"/>
          </a:p>
          <a:p>
            <a:pPr lvl="1" algn="just"/>
            <a:r>
              <a:rPr lang="fr-FR" sz="2200" dirty="0" err="1"/>
              <a:t>Still</a:t>
            </a:r>
            <a:r>
              <a:rPr lang="fr-FR" sz="2200" dirty="0"/>
              <a:t>, </a:t>
            </a:r>
            <a:r>
              <a:rPr lang="fr-FR" sz="2200" dirty="0" err="1"/>
              <a:t>many</a:t>
            </a:r>
            <a:r>
              <a:rPr lang="fr-FR" sz="2200" dirty="0"/>
              <a:t> </a:t>
            </a:r>
            <a:r>
              <a:rPr lang="fr-FR" sz="2200" dirty="0" err="1"/>
              <a:t>riots</a:t>
            </a:r>
            <a:r>
              <a:rPr lang="fr-FR" sz="2200" dirty="0"/>
              <a:t> and </a:t>
            </a:r>
            <a:r>
              <a:rPr lang="fr-FR" sz="2200" dirty="0" err="1"/>
              <a:t>protests</a:t>
            </a:r>
            <a:r>
              <a:rPr lang="fr-FR" sz="2200" dirty="0"/>
              <a:t> in Scotland</a:t>
            </a:r>
          </a:p>
          <a:p>
            <a:pPr algn="just"/>
            <a:r>
              <a:rPr lang="en-US" sz="2400" dirty="0"/>
              <a:t>Jacobite (= pro-James/pro Catholic) risings (1719, 1745): failures</a:t>
            </a:r>
          </a:p>
          <a:p>
            <a:pPr lvl="1" algn="just"/>
            <a:r>
              <a:rPr lang="en-US" sz="2200" dirty="0"/>
              <a:t>End of Scottish armed rebellion</a:t>
            </a:r>
          </a:p>
          <a:p>
            <a:pPr lvl="1" algn="just"/>
            <a:r>
              <a:rPr lang="en-GB" sz="2200" dirty="0"/>
              <a:t>heavy restrictions on the Scots, ending hopes of independence for the next two centuries</a:t>
            </a:r>
            <a:endParaRPr lang="en-US" sz="2200" dirty="0"/>
          </a:p>
          <a:p>
            <a:pPr algn="just"/>
            <a:r>
              <a:rPr lang="en-US" sz="2400" dirty="0"/>
              <a:t>19th century/early 20th: </a:t>
            </a:r>
          </a:p>
          <a:p>
            <a:pPr lvl="1" algn="just"/>
            <a:r>
              <a:rPr lang="en-US" sz="2200" dirty="0"/>
              <a:t>Political campaigns for Scottish self-government (demands for home rule within the United Kingdom)</a:t>
            </a:r>
          </a:p>
          <a:p>
            <a:pPr lvl="1" algn="just"/>
            <a:endParaRPr lang="fr-FR" sz="2200" dirty="0"/>
          </a:p>
          <a:p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16281E-F1B0-44E5-9AC5-D29D4660643D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2707701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223688" y="323558"/>
            <a:ext cx="7462463" cy="653444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3300" dirty="0"/>
          </a:p>
          <a:p>
            <a:pPr lvl="1" algn="just"/>
            <a:r>
              <a:rPr lang="en-US" sz="2800" dirty="0"/>
              <a:t>Creation: 1934</a:t>
            </a:r>
          </a:p>
          <a:p>
            <a:pPr lvl="1" algn="just"/>
            <a:r>
              <a:rPr lang="en-US" sz="2800" dirty="0"/>
              <a:t>Demands: first a devolved Scottish Assembly, then full independence</a:t>
            </a:r>
          </a:p>
          <a:p>
            <a:pPr lvl="1" algn="just"/>
            <a:r>
              <a:rPr lang="en-US" sz="2800" dirty="0"/>
              <a:t>Social democratic party (left/</a:t>
            </a:r>
            <a:r>
              <a:rPr lang="en-US" sz="2800" dirty="0" err="1"/>
              <a:t>centre</a:t>
            </a:r>
            <a:r>
              <a:rPr lang="en-US" sz="2800" dirty="0"/>
              <a:t>-left + pro-European)</a:t>
            </a:r>
          </a:p>
          <a:p>
            <a:pPr lvl="1" algn="just"/>
            <a:r>
              <a:rPr lang="en-US" sz="2800" dirty="0"/>
              <a:t>2</a:t>
            </a:r>
            <a:r>
              <a:rPr lang="en-US" sz="2800" baseline="30000" dirty="0"/>
              <a:t>nd</a:t>
            </a:r>
            <a:r>
              <a:rPr lang="en-US" sz="2800" dirty="0"/>
              <a:t> half of 20</a:t>
            </a:r>
            <a:r>
              <a:rPr lang="en-US" sz="2800" baseline="30000" dirty="0"/>
              <a:t>th</a:t>
            </a:r>
            <a:r>
              <a:rPr lang="en-US" sz="2800" dirty="0"/>
              <a:t> century: gathered momentum</a:t>
            </a:r>
          </a:p>
          <a:p>
            <a:pPr lvl="2" algn="just"/>
            <a:r>
              <a:rPr lang="en-US" sz="2200" dirty="0"/>
              <a:t>Oil in the North Sea in the 1970s claimed by the British =&gt; strong disapproval in Scotland (SNP campaign: “It’s Scotland’s oil!”)</a:t>
            </a:r>
          </a:p>
          <a:p>
            <a:pPr lvl="2" algn="just"/>
            <a:r>
              <a:rPr lang="en-US" sz="2200" dirty="0"/>
              <a:t>1974 = 30 percent of the Scottish vote =&gt; 11 seats in Westminster</a:t>
            </a:r>
          </a:p>
          <a:p>
            <a:pPr lvl="2" algn="just"/>
            <a:r>
              <a:rPr lang="en-US" sz="2200" dirty="0"/>
              <a:t>Thatcherism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400" y="1467162"/>
            <a:ext cx="2349500" cy="4572000"/>
          </a:xfrm>
          <a:prstGeom prst="rect">
            <a:avLst/>
          </a:prstGeom>
        </p:spPr>
      </p:pic>
      <p:pic>
        <p:nvPicPr>
          <p:cNvPr id="2050" name="Picture 2" descr="Image result for snp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0" t="5571" r="16424" b="6404"/>
          <a:stretch/>
        </p:blipFill>
        <p:spPr bwMode="auto">
          <a:xfrm>
            <a:off x="7612726" y="2232820"/>
            <a:ext cx="1955410" cy="276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1190" y="86328"/>
            <a:ext cx="66127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3600" dirty="0"/>
              <a:t>Scottish National Party (SNP)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04D16CA-5F21-4777-83E1-E86BCE4E46C0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362551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9674" y="907153"/>
            <a:ext cx="102459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1997 = referendum on devolution</a:t>
            </a:r>
          </a:p>
          <a:p>
            <a:pPr algn="just"/>
            <a:r>
              <a:rPr lang="en-US" sz="2400" dirty="0"/>
              <a:t>1998 = Scotland Act (=&gt; creation of devolved SP)</a:t>
            </a:r>
          </a:p>
          <a:p>
            <a:pPr algn="just"/>
            <a:r>
              <a:rPr lang="en-US" sz="2400" dirty="0"/>
              <a:t>1999 = Scottish parliament re-established: first session on May 12</a:t>
            </a:r>
            <a:r>
              <a:rPr lang="en-US" sz="2400" baseline="30000" dirty="0"/>
              <a:t>th</a:t>
            </a:r>
            <a:r>
              <a:rPr lang="en-US" sz="2400" dirty="0"/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394745" y="2236562"/>
            <a:ext cx="92987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2400" b="1" dirty="0"/>
              <a:t>Scottish </a:t>
            </a:r>
            <a:r>
              <a:rPr lang="fr-FR" sz="2400" b="1" dirty="0" err="1"/>
              <a:t>Parliament</a:t>
            </a:r>
            <a:r>
              <a:rPr lang="fr-FR" sz="2400" b="1" dirty="0"/>
              <a:t> /</a:t>
            </a:r>
            <a:r>
              <a:rPr lang="fr-FR" sz="2400" b="1" dirty="0" err="1"/>
              <a:t>Pàrlamaid</a:t>
            </a:r>
            <a:r>
              <a:rPr lang="fr-FR" sz="2400" b="1" dirty="0"/>
              <a:t> na h-Alba / Scots </a:t>
            </a:r>
            <a:r>
              <a:rPr lang="fr-FR" sz="2400" b="1" dirty="0" err="1"/>
              <a:t>Pairlament</a:t>
            </a:r>
            <a:endParaRPr lang="fr-FR" sz="2400" b="1" dirty="0"/>
          </a:p>
        </p:txBody>
      </p:sp>
      <p:grpSp>
        <p:nvGrpSpPr>
          <p:cNvPr id="7" name="Groupe 6"/>
          <p:cNvGrpSpPr/>
          <p:nvPr/>
        </p:nvGrpSpPr>
        <p:grpSpPr>
          <a:xfrm>
            <a:off x="9913034" y="0"/>
            <a:ext cx="2278966" cy="3093606"/>
            <a:chOff x="9792631" y="99981"/>
            <a:chExt cx="2278966" cy="3093606"/>
          </a:xfrm>
        </p:grpSpPr>
        <p:sp>
          <p:nvSpPr>
            <p:cNvPr id="6" name="ZoneTexte 5"/>
            <p:cNvSpPr txBox="1"/>
            <p:nvPr/>
          </p:nvSpPr>
          <p:spPr>
            <a:xfrm>
              <a:off x="9792631" y="99981"/>
              <a:ext cx="2278966" cy="309360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  <p:pic>
          <p:nvPicPr>
            <p:cNvPr id="3074" name="Picture 2" descr="Scottish Parliament emblem.pn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11" r="21081" b="1895"/>
            <a:stretch/>
          </p:blipFill>
          <p:spPr bwMode="auto">
            <a:xfrm>
              <a:off x="9954409" y="125352"/>
              <a:ext cx="1955410" cy="30428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6" name="Picture 4" descr="Image result for scottish parlia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086" y="4382068"/>
            <a:ext cx="59245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h4.googleusercontent.com/proxy/IUlXCmv2HMVIfPHAoaLT6I8uPINlTGyRvtRX7CbQe-ftzP4bH0Q3g7IXDoWZ8wxFQC7BJ8wbE2lnUfHDHa3hhyT_4D491mVawsy2IS56x2Pn-xYMD-vJzdZStZw_gQEmEq1qQsFoM0u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191" y="3019007"/>
            <a:ext cx="5764117" cy="383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16F3F098-755C-4AB5-8F17-0597724FE4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9" t="30855" r="38617" b="60615"/>
          <a:stretch/>
        </p:blipFill>
        <p:spPr bwMode="auto">
          <a:xfrm>
            <a:off x="6726337" y="3042918"/>
            <a:ext cx="2070539" cy="58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2A3044B-0C7A-4F69-976E-AB545527C772}"/>
              </a:ext>
            </a:extLst>
          </p:cNvPr>
          <p:cNvSpPr txBox="1"/>
          <p:nvPr/>
        </p:nvSpPr>
        <p:spPr>
          <a:xfrm>
            <a:off x="8195483" y="3774180"/>
            <a:ext cx="28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‘</a:t>
            </a:r>
            <a:r>
              <a:rPr lang="fr-FR" sz="2400" dirty="0" err="1"/>
              <a:t>Holyrood</a:t>
            </a:r>
            <a:r>
              <a:rPr lang="fr-FR" sz="2400" dirty="0"/>
              <a:t>’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DE1EE177-6D46-45EF-8D35-AC2C5C5C7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20" y="25371"/>
            <a:ext cx="10706517" cy="1400530"/>
          </a:xfrm>
        </p:spPr>
        <p:txBody>
          <a:bodyPr/>
          <a:lstStyle/>
          <a:p>
            <a:r>
              <a:rPr lang="fr-FR" dirty="0"/>
              <a:t>Scottish </a:t>
            </a:r>
            <a:r>
              <a:rPr lang="fr-FR" dirty="0" err="1"/>
              <a:t>Devolution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DC63D52-0DB5-4376-9753-3FF38320AA8E}"/>
              </a:ext>
            </a:extLst>
          </p:cNvPr>
          <p:cNvSpPr txBox="1"/>
          <p:nvPr/>
        </p:nvSpPr>
        <p:spPr>
          <a:xfrm rot="16200000">
            <a:off x="9847398" y="4315142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3513035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474982" y="171607"/>
            <a:ext cx="12798909" cy="1645833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latin typeface="+mn-lt"/>
                <a:cs typeface="Helvetica" panose="020B0604020202020204" pitchFamily="34" charset="0"/>
              </a:rPr>
              <a:t>Part 5: Scotland: </a:t>
            </a:r>
            <a:r>
              <a:rPr lang="fr-FR" b="1" dirty="0" err="1">
                <a:latin typeface="+mn-lt"/>
                <a:cs typeface="Helvetica" panose="020B0604020202020204" pitchFamily="34" charset="0"/>
              </a:rPr>
              <a:t>towards</a:t>
            </a:r>
            <a:r>
              <a:rPr lang="fr-FR" b="1" dirty="0">
                <a:latin typeface="+mn-lt"/>
                <a:cs typeface="Helvetica" panose="020B0604020202020204" pitchFamily="34" charset="0"/>
              </a:rPr>
              <a:t> a new </a:t>
            </a:r>
            <a:br>
              <a:rPr lang="fr-FR" b="1" dirty="0">
                <a:latin typeface="+mn-lt"/>
                <a:cs typeface="Helvetica" panose="020B0604020202020204" pitchFamily="34" charset="0"/>
              </a:rPr>
            </a:br>
            <a:r>
              <a:rPr lang="fr-FR" b="1" dirty="0" err="1">
                <a:latin typeface="+mn-lt"/>
                <a:cs typeface="Helvetica" panose="020B0604020202020204" pitchFamily="34" charset="0"/>
              </a:rPr>
              <a:t>Auld</a:t>
            </a:r>
            <a:r>
              <a:rPr lang="fr-FR" b="1" dirty="0">
                <a:latin typeface="+mn-lt"/>
                <a:cs typeface="Helvetica" panose="020B0604020202020204" pitchFamily="34" charset="0"/>
              </a:rPr>
              <a:t> Alliance?</a:t>
            </a:r>
            <a:endParaRPr lang="fr-FR" dirty="0">
              <a:latin typeface="+mn-lt"/>
              <a:cs typeface="Helvetica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33" y="1817440"/>
            <a:ext cx="8400934" cy="5040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5061846-BFD9-4D00-9525-D5AC7C43D1A2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1220116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9674" y="128100"/>
            <a:ext cx="10706517" cy="1400530"/>
          </a:xfrm>
        </p:spPr>
        <p:txBody>
          <a:bodyPr/>
          <a:lstStyle/>
          <a:p>
            <a:r>
              <a:rPr lang="fr-FR" dirty="0"/>
              <a:t>Scottish </a:t>
            </a:r>
            <a:r>
              <a:rPr lang="fr-FR" dirty="0" err="1"/>
              <a:t>Devolution</a:t>
            </a:r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94"/>
          <a:stretch/>
        </p:blipFill>
        <p:spPr>
          <a:xfrm>
            <a:off x="5199526" y="1140521"/>
            <a:ext cx="6605368" cy="558937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BF6E362-E269-438F-9B39-4A40E4D368FD}"/>
              </a:ext>
            </a:extLst>
          </p:cNvPr>
          <p:cNvSpPr txBox="1"/>
          <p:nvPr/>
        </p:nvSpPr>
        <p:spPr>
          <a:xfrm>
            <a:off x="139674" y="1528630"/>
            <a:ext cx="4929352" cy="5191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latin typeface="+mj-lt"/>
                <a:ea typeface="+mj-ea"/>
                <a:cs typeface="+mj-cs"/>
              </a:rPr>
              <a:t>Unicameral legislature </a:t>
            </a:r>
          </a:p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latin typeface="+mj-lt"/>
                <a:ea typeface="+mj-ea"/>
                <a:cs typeface="+mj-cs"/>
              </a:rPr>
              <a:t>129 members: MSPs (Members of the Scottish Parliament)</a:t>
            </a:r>
          </a:p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latin typeface="+mj-lt"/>
                <a:ea typeface="+mj-ea"/>
                <a:cs typeface="+mj-cs"/>
              </a:rPr>
              <a:t>Elections every 4 years</a:t>
            </a:r>
          </a:p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latin typeface="+mj-lt"/>
                <a:ea typeface="+mj-ea"/>
                <a:cs typeface="+mj-cs"/>
              </a:rPr>
              <a:t>Full legislative power ever since 1999 (primary legislation)</a:t>
            </a:r>
          </a:p>
          <a:p>
            <a:pPr marL="285750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800" dirty="0">
                <a:latin typeface="+mj-lt"/>
                <a:ea typeface="+mj-ea"/>
                <a:cs typeface="+mj-cs"/>
              </a:rPr>
              <a:t>Devolved &amp; reserved matters</a:t>
            </a:r>
            <a:endParaRPr lang="fr-FR" sz="2800" dirty="0">
              <a:latin typeface="+mj-lt"/>
              <a:ea typeface="+mj-ea"/>
              <a:cs typeface="+mj-cs"/>
            </a:endParaRPr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4957A42-C97A-45EF-9676-5355E5DCD87D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849111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9674" y="1364085"/>
            <a:ext cx="11036258" cy="5881261"/>
          </a:xfrm>
        </p:spPr>
        <p:txBody>
          <a:bodyPr>
            <a:normAutofit/>
          </a:bodyPr>
          <a:lstStyle/>
          <a:p>
            <a:endParaRPr lang="en-US" sz="2800" dirty="0"/>
          </a:p>
          <a:p>
            <a:r>
              <a:rPr lang="en-US" sz="2800" dirty="0"/>
              <a:t>2007: SNP = first majority in the Scottish </a:t>
            </a:r>
          </a:p>
          <a:p>
            <a:pPr marL="0" indent="0">
              <a:buNone/>
            </a:pPr>
            <a:r>
              <a:rPr lang="en-US" sz="2800" dirty="0"/>
              <a:t>Parliament; majority party ever since.</a:t>
            </a:r>
          </a:p>
          <a:p>
            <a:r>
              <a:rPr lang="en-US" sz="2800" dirty="0"/>
              <a:t>Growing pressure for referendum</a:t>
            </a:r>
          </a:p>
          <a:p>
            <a:pPr algn="just"/>
            <a:r>
              <a:rPr lang="en-US" sz="2800" dirty="0"/>
              <a:t>Alex Salmond (SNP)</a:t>
            </a:r>
          </a:p>
          <a:p>
            <a:pPr lvl="1" algn="just"/>
            <a:r>
              <a:rPr lang="en-US" sz="2000" dirty="0"/>
              <a:t> First Minister (2007-2014)</a:t>
            </a:r>
          </a:p>
          <a:p>
            <a:pPr lvl="1" algn="just"/>
            <a:r>
              <a:rPr lang="en-US" sz="2000" dirty="0"/>
              <a:t>2012: had David Cameron agree to a referendum on independence for Scotland (=&gt; Scottish Independence Referendum Act 2013)</a:t>
            </a:r>
          </a:p>
          <a:p>
            <a:pPr marL="0" indent="0">
              <a:buNone/>
            </a:pPr>
            <a:endParaRPr lang="en-US" sz="2800" dirty="0"/>
          </a:p>
          <a:p>
            <a:endParaRPr lang="fr-FR" sz="110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B0EBC4C1-0BCF-410E-9EB9-987936DD8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74" y="128100"/>
            <a:ext cx="10706517" cy="1400530"/>
          </a:xfrm>
        </p:spPr>
        <p:txBody>
          <a:bodyPr/>
          <a:lstStyle/>
          <a:p>
            <a:r>
              <a:rPr lang="fr-FR" dirty="0"/>
              <a:t>Scottish </a:t>
            </a:r>
            <a:r>
              <a:rPr lang="fr-FR" dirty="0" err="1"/>
              <a:t>Devolution</a:t>
            </a:r>
            <a:r>
              <a:rPr lang="fr-FR" dirty="0"/>
              <a:t>: not </a:t>
            </a:r>
            <a:r>
              <a:rPr lang="fr-FR" dirty="0" err="1"/>
              <a:t>enough</a:t>
            </a:r>
            <a:r>
              <a:rPr lang="fr-FR" dirty="0"/>
              <a:t>?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7DCBA32-66F6-42EC-B8B4-B2E7380074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715" y="1618479"/>
            <a:ext cx="4614179" cy="276850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DF12995-3D69-4AD7-882C-A2E884B1C1D8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3939816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034" y="908848"/>
            <a:ext cx="7453808" cy="5770557"/>
          </a:xfrm>
        </p:spPr>
        <p:txBody>
          <a:bodyPr>
            <a:normAutofit/>
          </a:bodyPr>
          <a:lstStyle/>
          <a:p>
            <a:pPr algn="just"/>
            <a:endParaRPr lang="en-US" sz="800" dirty="0"/>
          </a:p>
          <a:p>
            <a:pPr algn="just"/>
            <a:endParaRPr lang="en-US" sz="800" dirty="0"/>
          </a:p>
          <a:p>
            <a:pPr algn="just"/>
            <a:endParaRPr lang="en-US" sz="800" dirty="0"/>
          </a:p>
          <a:p>
            <a:pPr algn="just"/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17907"/>
            <a:ext cx="75200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3600" dirty="0"/>
              <a:t>September 18</a:t>
            </a:r>
            <a:r>
              <a:rPr lang="en-US" sz="3600" baseline="30000" dirty="0"/>
              <a:t>th</a:t>
            </a:r>
            <a:r>
              <a:rPr lang="en-US" sz="3600" dirty="0"/>
              <a:t> 2014 referendum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91F7903-B18B-4AF6-90EA-9D7F3ED92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062" y="1438382"/>
            <a:ext cx="4753856" cy="435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38508E-A3A1-424A-BB6F-3CB528E67919}"/>
              </a:ext>
            </a:extLst>
          </p:cNvPr>
          <p:cNvSpPr/>
          <p:nvPr/>
        </p:nvSpPr>
        <p:spPr>
          <a:xfrm>
            <a:off x="-8428" y="127952"/>
            <a:ext cx="7043489" cy="6545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dirty="0"/>
          </a:p>
          <a:p>
            <a:pPr marL="285750" lvl="1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/>
              <a:t>Referendum terms</a:t>
            </a:r>
          </a:p>
          <a:p>
            <a:pPr marL="742950" lvl="2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/>
              <a:t>Age to vote: lowered to 16</a:t>
            </a:r>
          </a:p>
          <a:p>
            <a:pPr marL="742950" lvl="2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/>
              <a:t>Wording: </a:t>
            </a:r>
            <a:r>
              <a:rPr lang="en-GB" sz="2000" dirty="0"/>
              <a:t>“Should Scotland be an independent country?” </a:t>
            </a:r>
          </a:p>
          <a:p>
            <a:pPr marL="742950" lvl="2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GB" sz="2000" dirty="0"/>
              <a:t>Campaign: “Yes Scotland” vs. “Better Together”</a:t>
            </a:r>
            <a:endParaRPr lang="fr-FR" sz="2000" dirty="0"/>
          </a:p>
          <a:p>
            <a:pPr marL="285750" lvl="1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/>
              <a:t>Turnout: 84.6% (historic number)</a:t>
            </a:r>
          </a:p>
          <a:p>
            <a:pPr marL="285750" lvl="1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/>
              <a:t>Result: 55.3% NO vs. 44.7% YES </a:t>
            </a:r>
          </a:p>
          <a:p>
            <a:pPr marL="285750" lvl="1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400" dirty="0"/>
              <a:t>Major reasons behind votes:</a:t>
            </a:r>
          </a:p>
          <a:p>
            <a:pPr marL="742950" lvl="2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/>
              <a:t>In </a:t>
            </a:r>
            <a:r>
              <a:rPr lang="en-US" sz="2000" dirty="0" err="1"/>
              <a:t>favour</a:t>
            </a:r>
            <a:r>
              <a:rPr lang="en-US" sz="2000" dirty="0"/>
              <a:t> of NO = “retention of the pound sterling” + threat of end of EU membership (!)</a:t>
            </a:r>
          </a:p>
          <a:p>
            <a:pPr marL="742950" lvl="2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en-US" sz="2000" dirty="0"/>
              <a:t>In </a:t>
            </a:r>
            <a:r>
              <a:rPr lang="en-US" sz="2000" dirty="0" err="1"/>
              <a:t>favour</a:t>
            </a:r>
            <a:r>
              <a:rPr lang="en-US" sz="2000" dirty="0"/>
              <a:t> of YES = "disaffection with Westminster politics“</a:t>
            </a:r>
          </a:p>
          <a:p>
            <a:pPr marL="285750" lvl="1" indent="-285750" defTabSz="457200"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fr-FR" sz="2400" dirty="0"/>
              <a:t>‘Once in a </a:t>
            </a:r>
            <a:r>
              <a:rPr lang="fr-FR" sz="2400" dirty="0" err="1"/>
              <a:t>generation</a:t>
            </a:r>
            <a:r>
              <a:rPr lang="fr-FR" sz="2400" dirty="0"/>
              <a:t> vote’ =&gt; consensus </a:t>
            </a:r>
            <a:r>
              <a:rPr lang="fr-FR" sz="2400" dirty="0" err="1"/>
              <a:t>that</a:t>
            </a:r>
            <a:r>
              <a:rPr lang="fr-FR" sz="2400" dirty="0"/>
              <a:t> no </a:t>
            </a:r>
            <a:r>
              <a:rPr lang="fr-FR" sz="2400" dirty="0" err="1"/>
              <a:t>other</a:t>
            </a:r>
            <a:r>
              <a:rPr lang="fr-FR" sz="2400" dirty="0"/>
              <a:t> referendum </a:t>
            </a:r>
            <a:r>
              <a:rPr lang="fr-FR" sz="2400" dirty="0" err="1"/>
              <a:t>before</a:t>
            </a:r>
            <a:r>
              <a:rPr lang="fr-FR" sz="2400" dirty="0"/>
              <a:t> long</a:t>
            </a:r>
            <a:endParaRPr lang="en-US" sz="2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2A214CB-4873-438E-88FF-C9036902B5D1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33767641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0719" y="181214"/>
            <a:ext cx="11487160" cy="6495572"/>
          </a:xfrm>
        </p:spPr>
        <p:txBody>
          <a:bodyPr>
            <a:normAutofit fontScale="70000" lnSpcReduction="20000"/>
          </a:bodyPr>
          <a:lstStyle/>
          <a:p>
            <a:pPr algn="just"/>
            <a:endParaRPr lang="fr-FR" sz="900" dirty="0"/>
          </a:p>
          <a:p>
            <a:pPr marL="0" indent="0" algn="just">
              <a:buNone/>
            </a:pPr>
            <a:r>
              <a:rPr lang="en-US" sz="3400" dirty="0"/>
              <a:t>Still, overall positive outcome for Scotland’s autonomy:</a:t>
            </a:r>
          </a:p>
          <a:p>
            <a:pPr marL="0" indent="0" algn="just">
              <a:buNone/>
            </a:pPr>
            <a:endParaRPr lang="en-US" sz="3400" dirty="0"/>
          </a:p>
          <a:p>
            <a:pPr marL="0" indent="0" algn="just">
              <a:buNone/>
            </a:pPr>
            <a:r>
              <a:rPr lang="en-US" sz="3400" dirty="0"/>
              <a:t>Polls before the ref =&gt; British gov afraid =&gt; offered greater autonomy:</a:t>
            </a:r>
          </a:p>
          <a:p>
            <a:pPr lvl="1" algn="just"/>
            <a:r>
              <a:rPr lang="en-US" sz="3400" dirty="0"/>
              <a:t>Scotland Act 2012; gave the Scottish Parliament</a:t>
            </a:r>
          </a:p>
          <a:p>
            <a:pPr lvl="2"/>
            <a:r>
              <a:rPr lang="en-US" sz="2600" dirty="0"/>
              <a:t>right to raise or lower income tax more freely</a:t>
            </a:r>
          </a:p>
          <a:p>
            <a:pPr lvl="2"/>
            <a:r>
              <a:rPr lang="en-US" sz="2600" dirty="0"/>
              <a:t>limited (but extra) powers regarding drugs, driving, and guns, etc.</a:t>
            </a:r>
          </a:p>
          <a:p>
            <a:pPr lvl="2"/>
            <a:r>
              <a:rPr lang="en-GB" sz="2600" dirty="0"/>
              <a:t>+ guaranteed Scottish representation in/on the BBC</a:t>
            </a:r>
          </a:p>
          <a:p>
            <a:pPr marL="0" indent="0" algn="just">
              <a:buNone/>
            </a:pPr>
            <a:endParaRPr lang="en-US" sz="3400" dirty="0"/>
          </a:p>
          <a:p>
            <a:pPr marL="0" indent="0" algn="just">
              <a:buNone/>
            </a:pPr>
            <a:r>
              <a:rPr lang="en-US" sz="3400" dirty="0"/>
              <a:t>Further autonomy even after the referendum:</a:t>
            </a:r>
          </a:p>
          <a:p>
            <a:pPr lvl="1" algn="just"/>
            <a:r>
              <a:rPr lang="en-US" sz="3400" dirty="0"/>
              <a:t>Scotland Act 2016: gave the Scottish Parliament</a:t>
            </a:r>
          </a:p>
          <a:p>
            <a:pPr lvl="2" algn="just"/>
            <a:r>
              <a:rPr lang="en-US" sz="2600" dirty="0"/>
              <a:t>more tax-raising powers</a:t>
            </a:r>
          </a:p>
          <a:p>
            <a:pPr lvl="2" algn="just"/>
            <a:r>
              <a:rPr lang="en-US" sz="2600" dirty="0"/>
              <a:t>widely increased fiscal autonomy</a:t>
            </a:r>
          </a:p>
          <a:p>
            <a:pPr lvl="2" algn="just"/>
            <a:r>
              <a:rPr lang="en-US" sz="2600" dirty="0"/>
              <a:t>more control over public expenditure</a:t>
            </a:r>
          </a:p>
          <a:p>
            <a:pPr lvl="2" algn="just"/>
            <a:r>
              <a:rPr lang="en-US" sz="2600" dirty="0"/>
              <a:t>more control over welfare rates</a:t>
            </a:r>
          </a:p>
          <a:p>
            <a:pPr marL="914400" lvl="2" indent="0" algn="just">
              <a:buNone/>
            </a:pPr>
            <a:endParaRPr lang="en-US" sz="2600" dirty="0"/>
          </a:p>
          <a:p>
            <a:pPr marL="0" indent="0" algn="just">
              <a:buNone/>
            </a:pPr>
            <a:r>
              <a:rPr lang="en-US" sz="3400" dirty="0"/>
              <a:t>=&gt; Problem solved?</a:t>
            </a:r>
          </a:p>
          <a:p>
            <a:pPr algn="just"/>
            <a:endParaRPr lang="en-US" sz="3000" dirty="0"/>
          </a:p>
          <a:p>
            <a:pPr algn="just"/>
            <a:endParaRPr lang="en-US" sz="3000" dirty="0"/>
          </a:p>
          <a:p>
            <a:pPr algn="just"/>
            <a:endParaRPr lang="en-US" sz="3000" dirty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313519B-6AE1-4E5F-A81A-F4B5AA07013D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803120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1740" y="334395"/>
            <a:ext cx="10225136" cy="792088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/>
              <a:t>4. Brexit: the </a:t>
            </a:r>
            <a:r>
              <a:rPr lang="fr-FR" sz="4000" b="1" dirty="0" err="1"/>
              <a:t>game</a:t>
            </a:r>
            <a:r>
              <a:rPr lang="fr-FR" sz="4000" b="1" dirty="0"/>
              <a:t>-changer?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33" y="1373062"/>
            <a:ext cx="6331170" cy="573151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3100" dirty="0"/>
              <a:t>Reminder: </a:t>
            </a:r>
          </a:p>
          <a:p>
            <a:pPr algn="just"/>
            <a:r>
              <a:rPr lang="en-US" sz="2400" dirty="0"/>
              <a:t>before Brexit, main argument against Scottish independence /main reason for the NO vote in 2014 =</a:t>
            </a:r>
          </a:p>
          <a:p>
            <a:pPr algn="just"/>
            <a:r>
              <a:rPr lang="en-GB" sz="2400" dirty="0"/>
              <a:t>threat that independent Scotland = no UK but also no EU membership</a:t>
            </a:r>
          </a:p>
          <a:p>
            <a:pPr algn="just"/>
            <a:r>
              <a:rPr lang="en-GB" sz="2400" dirty="0"/>
              <a:t>(Scotland could have applied for EU membership but the UK could have refused it) </a:t>
            </a:r>
          </a:p>
          <a:p>
            <a:pPr algn="just"/>
            <a:r>
              <a:rPr lang="en-GB" sz="2400" dirty="0"/>
              <a:t>Would have left Scotland in position of acute isolation</a:t>
            </a:r>
            <a:endParaRPr lang="fr-FR" sz="2400" dirty="0"/>
          </a:p>
          <a:p>
            <a:pPr marL="0" indent="0" algn="just">
              <a:buNone/>
            </a:pPr>
            <a:endParaRPr lang="en-US" sz="3000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386372D-0F44-400F-9723-8B62DB76446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9" t="2215" r="2147" b="3648"/>
          <a:stretch/>
        </p:blipFill>
        <p:spPr>
          <a:xfrm>
            <a:off x="6481859" y="2171380"/>
            <a:ext cx="5323036" cy="304275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AE0248C-705F-4834-9C11-74CE3A7D1A0D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1559369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53742" y="109360"/>
            <a:ext cx="9404723" cy="1400530"/>
          </a:xfrm>
        </p:spPr>
        <p:txBody>
          <a:bodyPr/>
          <a:lstStyle/>
          <a:p>
            <a:r>
              <a:rPr lang="fr-FR" dirty="0"/>
              <a:t>Brexit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4294967295"/>
          </p:nvPr>
        </p:nvSpPr>
        <p:spPr>
          <a:xfrm>
            <a:off x="0" y="559557"/>
            <a:ext cx="7056438" cy="6048375"/>
          </a:xfrm>
        </p:spPr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endParaRPr lang="fr-FR" sz="2800" dirty="0"/>
          </a:p>
          <a:p>
            <a:pPr algn="just"/>
            <a:r>
              <a:rPr lang="fr-FR" sz="2800" dirty="0"/>
              <a:t>Scottish vote = </a:t>
            </a:r>
            <a:r>
              <a:rPr lang="fr-FR" sz="2800" dirty="0" err="1"/>
              <a:t>Remain</a:t>
            </a:r>
            <a:r>
              <a:rPr lang="fr-FR" sz="2800" dirty="0"/>
              <a:t> (62%)</a:t>
            </a:r>
          </a:p>
          <a:p>
            <a:pPr algn="just"/>
            <a:r>
              <a:rPr lang="fr-FR" sz="2800" dirty="0"/>
              <a:t>Brexit =&gt;  </a:t>
            </a:r>
            <a:r>
              <a:rPr lang="en-GB" sz="2800" dirty="0"/>
              <a:t>changed circumstances =&gt; </a:t>
            </a:r>
            <a:r>
              <a:rPr lang="fr-FR" sz="2800" dirty="0"/>
              <a:t>new </a:t>
            </a:r>
            <a:r>
              <a:rPr lang="fr-FR" sz="2800" dirty="0" err="1"/>
              <a:t>talks</a:t>
            </a:r>
            <a:r>
              <a:rPr lang="fr-FR" sz="2800" dirty="0"/>
              <a:t> about </a:t>
            </a:r>
            <a:r>
              <a:rPr lang="fr-FR" sz="2800" dirty="0" err="1"/>
              <a:t>independence</a:t>
            </a:r>
            <a:endParaRPr lang="fr-FR" sz="2800" dirty="0"/>
          </a:p>
          <a:p>
            <a:pPr algn="just"/>
            <a:r>
              <a:rPr lang="fr-FR" sz="2800" dirty="0"/>
              <a:t>Nicola Sturgeon (First </a:t>
            </a:r>
            <a:r>
              <a:rPr lang="fr-FR" sz="2800" dirty="0" err="1"/>
              <a:t>Minister</a:t>
            </a:r>
            <a:r>
              <a:rPr lang="fr-FR" sz="2800" dirty="0"/>
              <a:t>, SNP):</a:t>
            </a:r>
          </a:p>
          <a:p>
            <a:pPr lvl="1" algn="just"/>
            <a:r>
              <a:rPr lang="en-GB" sz="2400" dirty="0"/>
              <a:t>=&gt; need for a new debate on independence</a:t>
            </a:r>
          </a:p>
          <a:p>
            <a:pPr lvl="1" algn="just"/>
            <a:r>
              <a:rPr lang="en-GB" sz="2400" dirty="0"/>
              <a:t>SNP’s responsibility to lead this debate</a:t>
            </a:r>
          </a:p>
          <a:p>
            <a:pPr lvl="1" algn="just"/>
            <a:r>
              <a:rPr lang="en-US" sz="2400" dirty="0"/>
              <a:t>“My message to the prime minister is this: you may have a mandate in England and Wales to leave the EU but you do not have a clear mandate to take any part of the UK out of the single market.”</a:t>
            </a:r>
          </a:p>
          <a:p>
            <a:pPr marL="342900" lvl="1" indent="-342900" algn="just"/>
            <a:r>
              <a:rPr lang="en-US" sz="2800" dirty="0"/>
              <a:t>Ironic reversal: </a:t>
            </a:r>
            <a:r>
              <a:rPr lang="en-GB" sz="2800" dirty="0"/>
              <a:t>independent Scotland= formerly presented as a dangerous prospect (meant it could not stay in the EU) =&gt; now the only hope for Scotland to become part of the EU again. 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143" y="-8718"/>
            <a:ext cx="4782857" cy="6858000"/>
          </a:xfrm>
          <a:prstGeom prst="rect">
            <a:avLst/>
          </a:prstGeom>
        </p:spPr>
      </p:pic>
      <p:pic>
        <p:nvPicPr>
          <p:cNvPr id="1026" name="Picture 2" descr="First Minister of Scotland - Wikipedia">
            <a:extLst>
              <a:ext uri="{FF2B5EF4-FFF2-40B4-BE49-F238E27FC236}">
                <a16:creationId xmlns:a16="http://schemas.microsoft.com/office/drawing/2014/main" id="{34D1AEDA-7DA1-4068-849A-130A4A6F1C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6"/>
          <a:stretch/>
        </p:blipFill>
        <p:spPr bwMode="auto">
          <a:xfrm>
            <a:off x="7210180" y="119869"/>
            <a:ext cx="4981820" cy="660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8BC9143-A40A-46F5-9226-31324C730BF7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112895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9540"/>
            <a:ext cx="11804894" cy="6678920"/>
          </a:xfrm>
        </p:spPr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US" sz="4400" dirty="0">
                <a:solidFill>
                  <a:schemeClr val="tx2"/>
                </a:solidFill>
              </a:rPr>
              <a:t>Towards a second referendum?</a:t>
            </a:r>
          </a:p>
          <a:p>
            <a:pPr marL="0" indent="0" algn="just">
              <a:buNone/>
            </a:pPr>
            <a:endParaRPr lang="en-US" sz="2800" dirty="0">
              <a:solidFill>
                <a:schemeClr val="tx2"/>
              </a:solidFill>
            </a:endParaRPr>
          </a:p>
          <a:p>
            <a:pPr lvl="1" algn="just"/>
            <a:r>
              <a:rPr lang="en-US" sz="2400" dirty="0"/>
              <a:t>March 28</a:t>
            </a:r>
            <a:r>
              <a:rPr lang="en-US" sz="2400" baseline="30000" dirty="0"/>
              <a:t>th</a:t>
            </a:r>
            <a:r>
              <a:rPr lang="en-US" sz="2400" dirty="0"/>
              <a:t>  2017: Scottish Parliament approved SNP’s plans to ask for a new referendum</a:t>
            </a:r>
          </a:p>
          <a:p>
            <a:pPr lvl="2" algn="just"/>
            <a:r>
              <a:rPr lang="en-US" sz="2200" dirty="0"/>
              <a:t>BUT reserved matter =&gt; need for British gov’s consent and initiative</a:t>
            </a:r>
          </a:p>
          <a:p>
            <a:pPr lvl="2" algn="just"/>
            <a:r>
              <a:rPr lang="en-US" sz="2200" dirty="0"/>
              <a:t>Formal request sent to British Parliament </a:t>
            </a:r>
            <a:r>
              <a:rPr lang="en-US" sz="2200" dirty="0" err="1"/>
              <a:t>soonafter</a:t>
            </a:r>
            <a:endParaRPr lang="en-US" sz="2200" dirty="0"/>
          </a:p>
          <a:p>
            <a:pPr lvl="2" algn="just"/>
            <a:r>
              <a:rPr lang="en-US" sz="2200" dirty="0"/>
              <a:t>Theresa May’s answer: “Now is not the time”</a:t>
            </a:r>
          </a:p>
          <a:p>
            <a:pPr lvl="1" algn="just"/>
            <a:r>
              <a:rPr lang="en-US" sz="2400" dirty="0"/>
              <a:t>2019 UK elections: SNP won 48 out of 59 possible seats in Westminster (+13 seats) =&gt; reinforced power and legitimacy </a:t>
            </a:r>
          </a:p>
          <a:p>
            <a:pPr lvl="2" algn="just"/>
            <a:r>
              <a:rPr lang="en-US" sz="2400" dirty="0"/>
              <a:t>New request to B. Johnson in Dec 2019 =&gt; refused in Jan 2020 because:</a:t>
            </a:r>
          </a:p>
          <a:p>
            <a:pPr lvl="3" algn="just"/>
            <a:r>
              <a:rPr lang="en-US" sz="2000" dirty="0"/>
              <a:t>2014: Sturgeon’s “a once-in-a-generation vote” promise</a:t>
            </a:r>
          </a:p>
          <a:p>
            <a:pPr lvl="3" algn="just"/>
            <a:r>
              <a:rPr lang="en-US" sz="2000" dirty="0"/>
              <a:t>BJ: “The UK government will continue to uphold the [2014] democratic decision of the Scottish people and the promise you made to them.”</a:t>
            </a:r>
          </a:p>
          <a:p>
            <a:pPr lvl="2" algn="just"/>
            <a:r>
              <a:rPr lang="fr-FR" sz="2400" dirty="0"/>
              <a:t> </a:t>
            </a:r>
            <a:r>
              <a:rPr lang="fr-FR" sz="2400" dirty="0" err="1"/>
              <a:t>Ever</a:t>
            </a:r>
            <a:r>
              <a:rPr lang="fr-FR" sz="2400" dirty="0"/>
              <a:t> </a:t>
            </a:r>
            <a:r>
              <a:rPr lang="fr-FR" sz="2400" dirty="0" err="1"/>
              <a:t>since</a:t>
            </a:r>
            <a:r>
              <a:rPr lang="fr-FR" sz="2400" dirty="0"/>
              <a:t>, BJ has been </a:t>
            </a:r>
            <a:r>
              <a:rPr lang="fr-FR" sz="2400" dirty="0" err="1"/>
              <a:t>trying</a:t>
            </a:r>
            <a:r>
              <a:rPr lang="fr-FR" sz="2400" dirty="0"/>
              <a:t> to </a:t>
            </a:r>
            <a:r>
              <a:rPr lang="fr-FR" sz="2400" dirty="0" err="1"/>
              <a:t>undermine</a:t>
            </a:r>
            <a:r>
              <a:rPr lang="fr-FR" sz="2400" dirty="0"/>
              <a:t> support for SI by </a:t>
            </a:r>
            <a:r>
              <a:rPr lang="fr-FR" sz="2400" dirty="0" err="1"/>
              <a:t>promising</a:t>
            </a:r>
            <a:r>
              <a:rPr lang="fr-FR" sz="2400" dirty="0"/>
              <a:t> big </a:t>
            </a:r>
            <a:r>
              <a:rPr lang="fr-FR" sz="2400" dirty="0" err="1"/>
              <a:t>funding</a:t>
            </a:r>
            <a:r>
              <a:rPr lang="fr-FR" sz="2400" dirty="0"/>
              <a:t> for infrastructure in Scotland</a:t>
            </a:r>
            <a:endParaRPr lang="en-US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A832035-A3E7-4A6E-BCE3-95936730A19B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3128030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411940"/>
            <a:ext cx="11691991" cy="6624736"/>
          </a:xfrm>
        </p:spPr>
        <p:txBody>
          <a:bodyPr>
            <a:normAutofit/>
          </a:bodyPr>
          <a:lstStyle/>
          <a:p>
            <a:pPr algn="just"/>
            <a:endParaRPr lang="en-US" sz="900" dirty="0"/>
          </a:p>
          <a:p>
            <a:pPr algn="just"/>
            <a:r>
              <a:rPr lang="en-US" sz="2800" dirty="0"/>
              <a:t>From the UK’s perspective:</a:t>
            </a:r>
          </a:p>
          <a:p>
            <a:pPr lvl="1" algn="just"/>
            <a:r>
              <a:rPr lang="en-US" sz="2200" dirty="0"/>
              <a:t>British naval bases in Scotland  (nuclear submarines): Scottish Independence =&gt; weakening of the British defense?</a:t>
            </a:r>
          </a:p>
          <a:p>
            <a:pPr lvl="1" algn="just"/>
            <a:r>
              <a:rPr lang="en-US" sz="2200" dirty="0"/>
              <a:t>Oil (</a:t>
            </a:r>
            <a:r>
              <a:rPr lang="en-US" sz="2200" dirty="0" err="1"/>
              <a:t>cf</a:t>
            </a:r>
            <a:r>
              <a:rPr lang="en-US" sz="2200" dirty="0"/>
              <a:t> Moodle)</a:t>
            </a:r>
          </a:p>
          <a:p>
            <a:pPr lvl="1" algn="just"/>
            <a:r>
              <a:rPr lang="en-US" sz="2200" dirty="0"/>
              <a:t>Most importantly (?) symbolical blow: </a:t>
            </a:r>
            <a:r>
              <a:rPr lang="en-US" sz="2200" dirty="0" err="1"/>
              <a:t>DisUnited</a:t>
            </a:r>
            <a:r>
              <a:rPr lang="en-US" sz="2200" dirty="0"/>
              <a:t> Kingdom</a:t>
            </a:r>
          </a:p>
          <a:p>
            <a:pPr algn="just"/>
            <a:r>
              <a:rPr lang="en-US" sz="2800" dirty="0"/>
              <a:t>From the EU’s perspective:</a:t>
            </a:r>
          </a:p>
          <a:p>
            <a:pPr lvl="1" algn="just"/>
            <a:r>
              <a:rPr lang="en-US" sz="2200" dirty="0"/>
              <a:t>Administratively speaking: completely possible: existing legal framework ensuring smooth transition (between referendum &amp; actual independence) towards independent membership (ex Lisbon Treaty, Article 48)</a:t>
            </a:r>
          </a:p>
          <a:p>
            <a:pPr lvl="1" algn="just"/>
            <a:r>
              <a:rPr lang="en-US" sz="2200" dirty="0"/>
              <a:t>EU’s self interest? = accepting Scotland’s application</a:t>
            </a:r>
          </a:p>
          <a:p>
            <a:pPr lvl="2" algn="just"/>
            <a:r>
              <a:rPr lang="en-US" sz="2000" dirty="0"/>
              <a:t>Scotland’s membership in the single market would be a plus</a:t>
            </a:r>
          </a:p>
          <a:p>
            <a:pPr lvl="2" algn="just"/>
            <a:r>
              <a:rPr lang="en-US" sz="2000" dirty="0"/>
              <a:t>Scotland’s more than willing to be part of the EU (</a:t>
            </a:r>
            <a:r>
              <a:rPr lang="en-US" sz="2000" dirty="0" err="1"/>
              <a:t>cf</a:t>
            </a:r>
            <a:r>
              <a:rPr lang="en-US" sz="2000" dirty="0"/>
              <a:t> 2014 NO vote, Brexit vote, subsequent moves to maintain links with the EU ex Erasmus </a:t>
            </a:r>
            <a:r>
              <a:rPr lang="en-US" sz="2000" dirty="0" err="1"/>
              <a:t>programme</a:t>
            </a:r>
            <a:r>
              <a:rPr lang="en-US" sz="2000" dirty="0"/>
              <a:t>)</a:t>
            </a:r>
          </a:p>
          <a:p>
            <a:pPr lvl="2" algn="just"/>
            <a:r>
              <a:rPr lang="en-US" sz="2000" dirty="0"/>
              <a:t>EU’s principle = enlargement, not contraction</a:t>
            </a:r>
          </a:p>
          <a:p>
            <a:pPr algn="just"/>
            <a:endParaRPr lang="en-US" dirty="0"/>
          </a:p>
          <a:p>
            <a:pPr lvl="1" algn="just"/>
            <a:endParaRPr lang="en-US" sz="800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39AA9F9-D02B-4E3B-81B5-A588DF164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505" y="71919"/>
            <a:ext cx="11024504" cy="1400530"/>
          </a:xfrm>
        </p:spPr>
        <p:txBody>
          <a:bodyPr/>
          <a:lstStyle/>
          <a:p>
            <a:r>
              <a:rPr lang="fr-FR" sz="3200" dirty="0"/>
              <a:t>Scottish </a:t>
            </a:r>
            <a:r>
              <a:rPr lang="fr-FR" sz="3200" dirty="0" err="1"/>
              <a:t>independence</a:t>
            </a:r>
            <a:r>
              <a:rPr lang="fr-FR" sz="3200" dirty="0"/>
              <a:t>: </a:t>
            </a:r>
            <a:r>
              <a:rPr lang="fr-FR" sz="3200" dirty="0" err="1"/>
              <a:t>what</a:t>
            </a:r>
            <a:r>
              <a:rPr lang="fr-FR" sz="3200" dirty="0"/>
              <a:t> main </a:t>
            </a:r>
            <a:r>
              <a:rPr lang="fr-FR" sz="3200" dirty="0" err="1"/>
              <a:t>consequences</a:t>
            </a:r>
            <a:r>
              <a:rPr lang="fr-FR" sz="3200" dirty="0"/>
              <a:t>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992BAA9-C26E-4E6E-8E0F-A24C8D3F9F30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150500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9163" y="326108"/>
            <a:ext cx="9404723" cy="1400530"/>
          </a:xfrm>
        </p:spPr>
        <p:txBody>
          <a:bodyPr/>
          <a:lstStyle/>
          <a:p>
            <a:r>
              <a:rPr lang="en-US" sz="4400" dirty="0"/>
              <a:t>2021: a turning point?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1156422"/>
            <a:ext cx="11742837" cy="5588562"/>
          </a:xfrm>
        </p:spPr>
        <p:txBody>
          <a:bodyPr>
            <a:normAutofit lnSpcReduction="10000"/>
          </a:bodyPr>
          <a:lstStyle/>
          <a:p>
            <a:pPr algn="just"/>
            <a:r>
              <a:rPr lang="fr-FR" sz="2400" dirty="0"/>
              <a:t>SNP/Sturgeon: </a:t>
            </a:r>
            <a:r>
              <a:rPr lang="fr-FR" sz="2400" dirty="0" err="1"/>
              <a:t>reaffirmed</a:t>
            </a:r>
            <a:r>
              <a:rPr lang="fr-FR" sz="2400" dirty="0"/>
              <a:t> </a:t>
            </a:r>
            <a:r>
              <a:rPr lang="fr-FR" sz="2400" dirty="0" err="1"/>
              <a:t>political</a:t>
            </a:r>
            <a:r>
              <a:rPr lang="fr-FR" sz="2400" dirty="0"/>
              <a:t> </a:t>
            </a:r>
            <a:r>
              <a:rPr lang="fr-FR" sz="2400" dirty="0" err="1"/>
              <a:t>determination</a:t>
            </a:r>
            <a:r>
              <a:rPr lang="fr-FR" sz="2400" dirty="0"/>
              <a:t>, </a:t>
            </a:r>
            <a:r>
              <a:rPr lang="fr-FR" sz="2400" dirty="0" err="1"/>
              <a:t>exacerbated</a:t>
            </a:r>
            <a:r>
              <a:rPr lang="fr-FR" sz="2400" dirty="0"/>
              <a:t> by </a:t>
            </a:r>
            <a:r>
              <a:rPr lang="fr-FR" sz="2400" dirty="0" err="1"/>
              <a:t>criticism</a:t>
            </a:r>
            <a:r>
              <a:rPr lang="fr-FR" sz="2400" dirty="0"/>
              <a:t> </a:t>
            </a:r>
            <a:r>
              <a:rPr lang="fr-FR" sz="2400" dirty="0" err="1"/>
              <a:t>faced</a:t>
            </a:r>
            <a:r>
              <a:rPr lang="fr-FR" sz="2400" dirty="0"/>
              <a:t> by BJ in Scotland </a:t>
            </a:r>
            <a:r>
              <a:rPr lang="fr-FR" sz="2400" dirty="0" err="1"/>
              <a:t>regarding</a:t>
            </a:r>
            <a:r>
              <a:rPr lang="fr-FR" sz="2400" dirty="0"/>
              <a:t> </a:t>
            </a:r>
            <a:r>
              <a:rPr lang="fr-FR" sz="2400" dirty="0" err="1"/>
              <a:t>his</a:t>
            </a:r>
            <a:r>
              <a:rPr lang="fr-FR" sz="2400" dirty="0"/>
              <a:t> (mis)management of the Covid-19 </a:t>
            </a:r>
            <a:r>
              <a:rPr lang="fr-FR" sz="2400" dirty="0" err="1"/>
              <a:t>crisis</a:t>
            </a:r>
            <a:r>
              <a:rPr lang="fr-FR" sz="2400" dirty="0"/>
              <a:t> </a:t>
            </a:r>
          </a:p>
          <a:p>
            <a:pPr algn="just"/>
            <a:r>
              <a:rPr lang="en-US" sz="2400" dirty="0"/>
              <a:t>Crucial May 2021 elections in Scotland. Recent Ipsos poll:</a:t>
            </a:r>
          </a:p>
          <a:p>
            <a:pPr marL="1200150" lvl="3" indent="-342900" algn="just" fontAlgn="base"/>
            <a:r>
              <a:rPr lang="en-US" sz="1800" dirty="0"/>
              <a:t>52% are likely to vote for the SNP (Scottish Conservatives = 23%; Scottish </a:t>
            </a:r>
            <a:r>
              <a:rPr lang="en-US" sz="1800" dirty="0" err="1"/>
              <a:t>Labour</a:t>
            </a:r>
            <a:r>
              <a:rPr lang="en-US" sz="1800" dirty="0"/>
              <a:t> 15%)</a:t>
            </a:r>
          </a:p>
          <a:p>
            <a:pPr marL="1200150" lvl="3" indent="-342900" algn="just" fontAlgn="base"/>
            <a:r>
              <a:rPr lang="en-US" sz="1800" dirty="0"/>
              <a:t>52% would vote Yes in an independence referendum, (Nov 2020: 56%)</a:t>
            </a:r>
          </a:p>
          <a:p>
            <a:pPr marL="1200150" lvl="3" indent="-342900" algn="just" fontAlgn="base"/>
            <a:r>
              <a:rPr lang="en-US" sz="1800" dirty="0"/>
              <a:t>Independence is seen as the top issue helping people decide which party to vote for (44%)</a:t>
            </a:r>
          </a:p>
          <a:p>
            <a:pPr marL="342900" lvl="1" indent="-342900" algn="just" fontAlgn="base"/>
            <a:r>
              <a:rPr lang="en-US" sz="2200" dirty="0"/>
              <a:t>If SNP wins the 2021 elections, Sturgeon: </a:t>
            </a:r>
          </a:p>
          <a:p>
            <a:pPr marL="742950" lvl="2" indent="-342900" algn="just" fontAlgn="base"/>
            <a:r>
              <a:rPr lang="en-US" sz="2000" dirty="0"/>
              <a:t>will hold an advisory referendum on independence (with or without Westminster’s consent)</a:t>
            </a:r>
          </a:p>
          <a:p>
            <a:pPr marL="742950" lvl="2" indent="-342900" algn="just" fontAlgn="base"/>
            <a:r>
              <a:rPr lang="en-US" sz="2000" dirty="0"/>
              <a:t>will request from the UK gov a Scotland Act 1998 section 30 order (allows Holyrood to pass laws normally reserved to Westminster)</a:t>
            </a:r>
          </a:p>
          <a:p>
            <a:pPr marL="342900" lvl="1" indent="-342900" algn="just" fontAlgn="base"/>
            <a:r>
              <a:rPr lang="en-US" sz="2200" dirty="0"/>
              <a:t>2021 four-nation polling (</a:t>
            </a:r>
            <a:r>
              <a:rPr lang="en-US" sz="2200" i="1" dirty="0"/>
              <a:t>Sunday Times</a:t>
            </a:r>
            <a:r>
              <a:rPr lang="en-US" sz="2200" dirty="0"/>
              <a:t>): a majority of voters in Scotland and Northern Ireland want referendums on the breakup of Britain=&gt; major change on the horizon?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E1842C-E53B-4BE4-8DA9-17D5C998DC4E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1413857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1384" y="274638"/>
            <a:ext cx="9659416" cy="994122"/>
          </a:xfrm>
        </p:spPr>
        <p:txBody>
          <a:bodyPr/>
          <a:lstStyle/>
          <a:p>
            <a:r>
              <a:rPr lang="fr-FR" b="1" dirty="0"/>
              <a:t>Contents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7911" y="1268760"/>
            <a:ext cx="11436178" cy="50405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fr-FR" sz="4000" b="1" dirty="0"/>
          </a:p>
          <a:p>
            <a:pPr marL="0" indent="0">
              <a:buNone/>
            </a:pPr>
            <a:r>
              <a:rPr lang="fr-FR" sz="3800" b="1" dirty="0"/>
              <a:t>1. Scotland: </a:t>
            </a:r>
            <a:r>
              <a:rPr lang="en-US" sz="4000" b="1" dirty="0"/>
              <a:t>the </a:t>
            </a:r>
            <a:r>
              <a:rPr lang="en-US" sz="3800" b="1" dirty="0"/>
              <a:t>Most European Nation in the UK?</a:t>
            </a:r>
          </a:p>
          <a:p>
            <a:pPr marL="0" indent="0">
              <a:buNone/>
            </a:pPr>
            <a:endParaRPr lang="fr-FR" sz="3800" b="1" dirty="0"/>
          </a:p>
          <a:p>
            <a:pPr marL="0" indent="0">
              <a:buNone/>
            </a:pPr>
            <a:r>
              <a:rPr lang="fr-FR" sz="3800" b="1" dirty="0"/>
              <a:t>2. </a:t>
            </a:r>
            <a:r>
              <a:rPr lang="fr-FR" sz="3800" b="1" dirty="0" err="1"/>
              <a:t>Economic</a:t>
            </a:r>
            <a:r>
              <a:rPr lang="fr-FR" sz="3800" b="1" dirty="0"/>
              <a:t> </a:t>
            </a:r>
            <a:r>
              <a:rPr lang="fr-FR" sz="3800" b="1" dirty="0" err="1"/>
              <a:t>Overview</a:t>
            </a:r>
            <a:endParaRPr lang="fr-FR" sz="3800" b="1" dirty="0"/>
          </a:p>
          <a:p>
            <a:pPr marL="0" indent="0">
              <a:buNone/>
            </a:pPr>
            <a:endParaRPr lang="fr-FR" sz="3800" b="1" dirty="0"/>
          </a:p>
          <a:p>
            <a:pPr marL="0" indent="0">
              <a:buNone/>
            </a:pPr>
            <a:r>
              <a:rPr lang="fr-FR" sz="3800" b="1" dirty="0"/>
              <a:t>3. The Long Road to the Referendum</a:t>
            </a:r>
          </a:p>
          <a:p>
            <a:pPr marL="0" indent="0">
              <a:buNone/>
            </a:pPr>
            <a:endParaRPr lang="fr-FR" sz="3800" b="1" dirty="0"/>
          </a:p>
          <a:p>
            <a:pPr marL="0" indent="0">
              <a:buNone/>
            </a:pPr>
            <a:r>
              <a:rPr lang="fr-FR" sz="3800" b="1" dirty="0"/>
              <a:t>4. Brexit: the Game-Changer?</a:t>
            </a:r>
          </a:p>
          <a:p>
            <a:pPr marL="0" indent="0">
              <a:buNone/>
            </a:pPr>
            <a:endParaRPr lang="fr-FR" sz="4300" b="1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DA019B6-DD3E-4A5E-A58D-4FCC3C965B04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677095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1880" y="116632"/>
            <a:ext cx="11673444" cy="905535"/>
          </a:xfrm>
        </p:spPr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facts</a:t>
            </a:r>
            <a:r>
              <a:rPr lang="fr-FR" dirty="0"/>
              <a:t> about Scotland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967111" y="987017"/>
            <a:ext cx="72248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>
                <a:latin typeface="Century Gothic" panose="020B0502020202020204" pitchFamily="34" charset="0"/>
                <a:cs typeface="Helvetica" panose="020B0604020202020204" pitchFamily="34" charset="0"/>
              </a:rPr>
              <a:t>Historical</a:t>
            </a:r>
            <a:r>
              <a:rPr lang="fr-FR" sz="2800" dirty="0">
                <a:latin typeface="Century Gothic" panose="020B0502020202020204" pitchFamily="34" charset="0"/>
                <a:cs typeface="Helvetica" panose="020B0604020202020204" pitchFamily="34" charset="0"/>
              </a:rPr>
              <a:t> </a:t>
            </a:r>
            <a:r>
              <a:rPr lang="fr-FR" sz="2800" dirty="0" err="1">
                <a:latin typeface="Century Gothic" panose="020B0502020202020204" pitchFamily="34" charset="0"/>
                <a:cs typeface="Helvetica" panose="020B0604020202020204" pitchFamily="34" charset="0"/>
              </a:rPr>
              <a:t>name</a:t>
            </a:r>
            <a:r>
              <a:rPr lang="fr-FR" sz="2800" dirty="0">
                <a:latin typeface="Century Gothic" panose="020B0502020202020204" pitchFamily="34" charset="0"/>
                <a:cs typeface="Helvetica" panose="020B0604020202020204" pitchFamily="34" charset="0"/>
              </a:rPr>
              <a:t>: Alba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latin typeface="Century Gothic" panose="020B0502020202020204" pitchFamily="34" charset="0"/>
                <a:cs typeface="Helvetica" panose="020B0604020202020204" pitchFamily="34" charset="0"/>
              </a:rPr>
              <a:t>Capital: Edinburgh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>
                <a:latin typeface="Century Gothic" panose="020B0502020202020204" pitchFamily="34" charset="0"/>
                <a:cs typeface="Helvetica" panose="020B0604020202020204" pitchFamily="34" charset="0"/>
              </a:rPr>
              <a:t>Population: 5.3 million (2015)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>
                <a:latin typeface="Century Gothic" panose="020B0502020202020204" pitchFamily="34" charset="0"/>
                <a:cs typeface="Helvetica" panose="020B0604020202020204" pitchFamily="34" charset="0"/>
              </a:rPr>
              <a:t>Symbols</a:t>
            </a:r>
            <a:r>
              <a:rPr lang="fr-FR" sz="2800" dirty="0">
                <a:latin typeface="Century Gothic" panose="020B0502020202020204" pitchFamily="34" charset="0"/>
                <a:cs typeface="Helvetica" panose="020B0604020202020204" pitchFamily="34" charset="0"/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>
                <a:latin typeface="Century Gothic" panose="020B0502020202020204" pitchFamily="34" charset="0"/>
                <a:cs typeface="Helvetica" panose="020B0604020202020204" pitchFamily="34" charset="0"/>
              </a:rPr>
              <a:t>The </a:t>
            </a:r>
            <a:r>
              <a:rPr lang="fr-FR" sz="2800" dirty="0" err="1">
                <a:latin typeface="Century Gothic" panose="020B0502020202020204" pitchFamily="34" charset="0"/>
                <a:cs typeface="Helvetica" panose="020B0604020202020204" pitchFamily="34" charset="0"/>
              </a:rPr>
              <a:t>thistle</a:t>
            </a:r>
            <a:endParaRPr lang="fr-FR" sz="2800" dirty="0">
              <a:latin typeface="Century Gothic" panose="020B0502020202020204" pitchFamily="34" charset="0"/>
              <a:cs typeface="Helvetica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>
                <a:latin typeface="Century Gothic" panose="020B0502020202020204" pitchFamily="34" charset="0"/>
                <a:cs typeface="Helvetica" panose="020B0604020202020204" pitchFamily="34" charset="0"/>
              </a:rPr>
              <a:t>The </a:t>
            </a:r>
            <a:r>
              <a:rPr lang="fr-FR" sz="2800" dirty="0" err="1">
                <a:latin typeface="Century Gothic" panose="020B0502020202020204" pitchFamily="34" charset="0"/>
                <a:cs typeface="Helvetica" panose="020B0604020202020204" pitchFamily="34" charset="0"/>
              </a:rPr>
              <a:t>unicorn</a:t>
            </a:r>
            <a:endParaRPr lang="fr-FR" sz="3200" dirty="0">
              <a:latin typeface="Century Gothic" panose="020B0502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30" t="17143" r="15351"/>
          <a:stretch/>
        </p:blipFill>
        <p:spPr>
          <a:xfrm>
            <a:off x="263352" y="987017"/>
            <a:ext cx="4555020" cy="56823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11" y="4270196"/>
            <a:ext cx="3455269" cy="2120671"/>
          </a:xfrm>
          <a:prstGeom prst="rect">
            <a:avLst/>
          </a:prstGeom>
        </p:spPr>
      </p:pic>
      <p:pic>
        <p:nvPicPr>
          <p:cNvPr id="1026" name="Picture 2" descr="Image result for thistle scotlan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8" t="20185" r="22366" b="8925"/>
          <a:stretch/>
        </p:blipFill>
        <p:spPr bwMode="auto">
          <a:xfrm>
            <a:off x="5709417" y="3991705"/>
            <a:ext cx="2093970" cy="267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C95D2AC-DF8A-4139-AB67-24D0DEA8A8FF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29493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scotland 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76" y="437827"/>
            <a:ext cx="7965065" cy="598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7B51CC-5123-43DD-BBA4-48933833CA5F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3715992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7368" y="202431"/>
            <a:ext cx="10153128" cy="7060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1. </a:t>
            </a:r>
            <a:r>
              <a:rPr lang="fr-FR" b="1" dirty="0" err="1"/>
              <a:t>European</a:t>
            </a:r>
            <a:r>
              <a:rPr lang="fr-FR" b="1" dirty="0"/>
              <a:t> Scotland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3127" y="908520"/>
            <a:ext cx="6984776" cy="5949479"/>
          </a:xfrm>
        </p:spPr>
        <p:txBody>
          <a:bodyPr>
            <a:normAutofit fontScale="85000" lnSpcReduction="20000"/>
          </a:bodyPr>
          <a:lstStyle/>
          <a:p>
            <a:pPr algn="just"/>
            <a:endParaRPr lang="en-US" sz="1200" dirty="0"/>
          </a:p>
          <a:p>
            <a:pPr algn="just"/>
            <a:endParaRPr lang="en-US" sz="1200" dirty="0"/>
          </a:p>
          <a:p>
            <a:pPr marL="0" indent="0" algn="just">
              <a:buNone/>
            </a:pPr>
            <a:r>
              <a:rPr lang="en-US" sz="2800" dirty="0"/>
              <a:t>France &amp; Scotland: the ‘Auld Alliance’:</a:t>
            </a:r>
          </a:p>
          <a:p>
            <a:pPr algn="just"/>
            <a:r>
              <a:rPr lang="en-US" sz="2800" dirty="0"/>
              <a:t>1295</a:t>
            </a:r>
          </a:p>
          <a:p>
            <a:pPr algn="just"/>
            <a:r>
              <a:rPr lang="en-US" sz="2800" dirty="0"/>
              <a:t>Mutual support against England</a:t>
            </a:r>
          </a:p>
          <a:p>
            <a:pPr algn="just"/>
            <a:r>
              <a:rPr lang="fr-FR" sz="2800" dirty="0" err="1"/>
              <a:t>Diplomatic</a:t>
            </a:r>
            <a:r>
              <a:rPr lang="fr-FR" sz="2800" dirty="0"/>
              <a:t> &amp; </a:t>
            </a:r>
            <a:r>
              <a:rPr lang="fr-FR" sz="2800" dirty="0" err="1"/>
              <a:t>military</a:t>
            </a:r>
            <a:r>
              <a:rPr lang="fr-FR" sz="2800" dirty="0"/>
              <a:t> alliance </a:t>
            </a:r>
            <a:r>
              <a:rPr lang="fr-FR" sz="2800" dirty="0" err="1"/>
              <a:t>during</a:t>
            </a:r>
            <a:r>
              <a:rPr lang="fr-FR" sz="2800" dirty="0"/>
              <a:t> the </a:t>
            </a:r>
            <a:r>
              <a:rPr lang="fr-FR" sz="2800" dirty="0" err="1"/>
              <a:t>Hundred</a:t>
            </a:r>
            <a:r>
              <a:rPr lang="fr-FR" sz="2800" dirty="0"/>
              <a:t> </a:t>
            </a:r>
            <a:r>
              <a:rPr lang="fr-FR" sz="2800" dirty="0" err="1"/>
              <a:t>Years</a:t>
            </a:r>
            <a:r>
              <a:rPr lang="fr-FR" sz="2800" dirty="0"/>
              <a:t>’ </a:t>
            </a:r>
            <a:r>
              <a:rPr lang="fr-FR" sz="2800" dirty="0" err="1"/>
              <a:t>War</a:t>
            </a:r>
            <a:r>
              <a:rPr lang="fr-FR" sz="2800" dirty="0"/>
              <a:t> (1337-1453)</a:t>
            </a:r>
          </a:p>
          <a:p>
            <a:pPr lvl="1" algn="just"/>
            <a:r>
              <a:rPr lang="fr-FR" sz="2000" dirty="0"/>
              <a:t>1415: Battle of Agincourt (S/F </a:t>
            </a:r>
            <a:r>
              <a:rPr lang="fr-FR" sz="2000" dirty="0" err="1"/>
              <a:t>defeat</a:t>
            </a:r>
            <a:r>
              <a:rPr lang="fr-FR" sz="2000" dirty="0"/>
              <a:t>)</a:t>
            </a:r>
          </a:p>
          <a:p>
            <a:pPr lvl="1" algn="just"/>
            <a:r>
              <a:rPr lang="en-US" sz="2000" dirty="0"/>
              <a:t>1429: Joan of Arc and Orleans =&gt; Scottish help</a:t>
            </a:r>
          </a:p>
          <a:p>
            <a:pPr algn="just"/>
            <a:r>
              <a:rPr lang="en-US" sz="2800" dirty="0"/>
              <a:t>French King’s “Garde </a:t>
            </a:r>
            <a:r>
              <a:rPr lang="en-US" sz="2800" dirty="0" err="1"/>
              <a:t>Écossaise</a:t>
            </a:r>
            <a:r>
              <a:rPr lang="en-US" sz="2800" dirty="0"/>
              <a:t>”</a:t>
            </a:r>
          </a:p>
          <a:p>
            <a:pPr algn="just"/>
            <a:r>
              <a:rPr lang="en-US" sz="2800" dirty="0"/>
              <a:t>After HYW, many Scots became French residents</a:t>
            </a:r>
          </a:p>
          <a:p>
            <a:pPr algn="just"/>
            <a:r>
              <a:rPr lang="en-US" sz="2800" dirty="0"/>
              <a:t>Long-lasting trade agreements (ex: privileged trade agreements for Scottish sellers of French/Bordeaux wine)</a:t>
            </a:r>
          </a:p>
          <a:p>
            <a:pPr algn="just"/>
            <a:r>
              <a:rPr lang="en-US" sz="2800" dirty="0"/>
              <a:t>Long-established friendship</a:t>
            </a:r>
          </a:p>
          <a:p>
            <a:pPr marL="0" indent="0" algn="just">
              <a:buNone/>
            </a:pPr>
            <a:endParaRPr lang="en-US" sz="2800" dirty="0"/>
          </a:p>
          <a:p>
            <a:pPr lvl="1" algn="just"/>
            <a:endParaRPr lang="en-US" sz="2400" dirty="0"/>
          </a:p>
          <a:p>
            <a:pPr algn="just"/>
            <a:endParaRPr lang="en-US" sz="12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66" y="555476"/>
            <a:ext cx="4486275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 descr="Image result for garde écossaise">
            <a:extLst>
              <a:ext uri="{FF2B5EF4-FFF2-40B4-BE49-F238E27FC236}">
                <a16:creationId xmlns:a16="http://schemas.microsoft.com/office/drawing/2014/main" id="{DEC91351-C341-4C69-9D15-9F8228727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" t="2529" r="4406" b="5559"/>
          <a:stretch/>
        </p:blipFill>
        <p:spPr bwMode="auto">
          <a:xfrm>
            <a:off x="7551550" y="846450"/>
            <a:ext cx="4582906" cy="516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1763F29-BB5E-4D7B-9B9B-2537A5DF0DCD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87527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4320" y="551666"/>
            <a:ext cx="11862061" cy="597196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sz="2800" dirty="0"/>
              <a:t>The (long) end of the Auld Alliance: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Reformation: </a:t>
            </a:r>
          </a:p>
          <a:p>
            <a:pPr lvl="1" algn="just"/>
            <a:r>
              <a:rPr lang="en-US" sz="2600" dirty="0"/>
              <a:t>divided 16</a:t>
            </a:r>
            <a:r>
              <a:rPr lang="en-US" sz="2600" baseline="30000" dirty="0"/>
              <a:t>th</a:t>
            </a:r>
            <a:r>
              <a:rPr lang="en-US" sz="2600" dirty="0"/>
              <a:t> century Europe </a:t>
            </a:r>
          </a:p>
          <a:p>
            <a:pPr lvl="1" algn="just"/>
            <a:r>
              <a:rPr lang="en-US" sz="2600" dirty="0"/>
              <a:t>Scotland became Protestant vs. France remained Catholic </a:t>
            </a:r>
          </a:p>
          <a:p>
            <a:pPr lvl="1" algn="just"/>
            <a:r>
              <a:rPr lang="en-US" sz="2600" dirty="0"/>
              <a:t> = unofficial end of the Auld Alliance</a:t>
            </a:r>
          </a:p>
          <a:p>
            <a:pPr marL="0" indent="0" algn="just">
              <a:buNone/>
            </a:pPr>
            <a:endParaRPr lang="en-US" sz="2800" dirty="0"/>
          </a:p>
          <a:p>
            <a:pPr algn="just"/>
            <a:r>
              <a:rPr lang="en-US" sz="2800" dirty="0"/>
              <a:t>1707: Union of Parliaments with England =&gt; deeper schism</a:t>
            </a:r>
          </a:p>
          <a:p>
            <a:pPr algn="just"/>
            <a:endParaRPr lang="en-US" sz="800" dirty="0"/>
          </a:p>
          <a:p>
            <a:pPr algn="just"/>
            <a:endParaRPr lang="en-US" sz="800" dirty="0"/>
          </a:p>
          <a:p>
            <a:pPr algn="just"/>
            <a:r>
              <a:rPr lang="en-US" sz="2800" dirty="0"/>
              <a:t>1906: Official end of the Auld Alliance</a:t>
            </a:r>
          </a:p>
          <a:p>
            <a:pPr lvl="1" algn="just"/>
            <a:r>
              <a:rPr lang="en-US" sz="2400" dirty="0"/>
              <a:t>Until then,</a:t>
            </a:r>
            <a:r>
              <a:rPr lang="en-GB" sz="2400" dirty="0"/>
              <a:t> French citizens automatically had dual nationality with Scotland and vice versa</a:t>
            </a:r>
            <a:endParaRPr lang="fr-FR" sz="2400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DE74360-627A-4C89-9F2D-1F0A9F017D71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492991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0"/>
            <a:ext cx="11496782" cy="6552728"/>
          </a:xfrm>
        </p:spPr>
        <p:txBody>
          <a:bodyPr>
            <a:normAutofit fontScale="92500" lnSpcReduction="20000"/>
          </a:bodyPr>
          <a:lstStyle/>
          <a:p>
            <a:pPr algn="just"/>
            <a:endParaRPr lang="fr-FR" sz="900" dirty="0"/>
          </a:p>
          <a:p>
            <a:pPr marL="0" indent="0" algn="just">
              <a:buNone/>
            </a:pPr>
            <a:r>
              <a:rPr lang="en-US" sz="2800" dirty="0"/>
              <a:t>Other European ties for Scotland:</a:t>
            </a:r>
          </a:p>
          <a:p>
            <a:pPr marL="0" indent="0" algn="just">
              <a:buNone/>
            </a:pPr>
            <a:endParaRPr lang="en-US" sz="2800" dirty="0"/>
          </a:p>
          <a:p>
            <a:pPr lvl="1" algn="just"/>
            <a:r>
              <a:rPr lang="en-US" sz="2800" dirty="0"/>
              <a:t>Scotland and Germany: </a:t>
            </a:r>
          </a:p>
          <a:p>
            <a:pPr lvl="2" algn="just"/>
            <a:r>
              <a:rPr lang="en-US" sz="2600" dirty="0"/>
              <a:t>trade (Hanseatic League)</a:t>
            </a:r>
          </a:p>
          <a:p>
            <a:pPr lvl="2" algn="just"/>
            <a:r>
              <a:rPr lang="en-US" sz="2600" dirty="0"/>
              <a:t>religion (Protestant religion imported from Germany =&gt; deep influence over Scottish mindset/identity</a:t>
            </a:r>
          </a:p>
          <a:p>
            <a:pPr algn="just"/>
            <a:endParaRPr lang="en-US" sz="900" dirty="0"/>
          </a:p>
          <a:p>
            <a:pPr algn="just"/>
            <a:endParaRPr lang="en-US" sz="900" dirty="0"/>
          </a:p>
          <a:p>
            <a:pPr lvl="1" algn="just"/>
            <a:r>
              <a:rPr lang="en-US" sz="2800" dirty="0"/>
              <a:t>Proximity with Scandinavia </a:t>
            </a:r>
          </a:p>
          <a:p>
            <a:pPr lvl="2" algn="just"/>
            <a:r>
              <a:rPr lang="en-US" sz="2600" dirty="0"/>
              <a:t>long history of Viking and Norse settlement in Scotland + linguistic &amp; cultural ties</a:t>
            </a:r>
          </a:p>
          <a:p>
            <a:pPr marL="457200" lvl="1" indent="0" algn="just">
              <a:buNone/>
            </a:pPr>
            <a:endParaRPr lang="en-US" sz="2800" dirty="0"/>
          </a:p>
          <a:p>
            <a:pPr lvl="1" algn="just"/>
            <a:r>
              <a:rPr lang="en-US" sz="2800" dirty="0"/>
              <a:t>Gaelic connection with Ireland</a:t>
            </a:r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r>
              <a:rPr lang="en-GB" sz="2800" dirty="0"/>
              <a:t>=&gt; Scotland as much shaped by its relationships with continental Europe as by its close ties with England / the rest of the UK</a:t>
            </a:r>
            <a:endParaRPr lang="en-US" sz="2800" dirty="0"/>
          </a:p>
          <a:p>
            <a:pPr algn="just"/>
            <a:endParaRPr lang="en-US" sz="2800" dirty="0"/>
          </a:p>
          <a:p>
            <a:pPr algn="just"/>
            <a:endParaRPr lang="en-US" sz="2800" dirty="0"/>
          </a:p>
          <a:p>
            <a:pPr lvl="1" algn="just"/>
            <a:endParaRPr lang="en-US" sz="2400" dirty="0"/>
          </a:p>
          <a:p>
            <a:pPr lvl="1" algn="just"/>
            <a:endParaRPr lang="en-US" sz="900" dirty="0"/>
          </a:p>
          <a:p>
            <a:pPr algn="just"/>
            <a:endParaRPr lang="fr-FR" sz="2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F4A82E7-D705-494C-8C20-49E9EB706F0B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1343633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100836"/>
            <a:ext cx="11673444" cy="905535"/>
          </a:xfrm>
        </p:spPr>
        <p:txBody>
          <a:bodyPr/>
          <a:lstStyle/>
          <a:p>
            <a:r>
              <a:rPr lang="en-US" b="1" dirty="0"/>
              <a:t>2. Economic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91135"/>
            <a:ext cx="5634181" cy="2445274"/>
          </a:xfrm>
        </p:spPr>
        <p:txBody>
          <a:bodyPr>
            <a:noAutofit/>
          </a:bodyPr>
          <a:lstStyle/>
          <a:p>
            <a:pPr lvl="1" algn="just">
              <a:lnSpc>
                <a:spcPct val="80000"/>
              </a:lnSpc>
            </a:pPr>
            <a:r>
              <a:rPr lang="en-US" sz="2600" dirty="0"/>
              <a:t>GDP : </a:t>
            </a:r>
          </a:p>
          <a:p>
            <a:pPr lvl="2" algn="just">
              <a:lnSpc>
                <a:spcPct val="80000"/>
              </a:lnSpc>
            </a:pPr>
            <a:r>
              <a:rPr lang="en-GB" sz="2200" dirty="0"/>
              <a:t>higher than in all other areas of the UK outside London and England’s South</a:t>
            </a:r>
          </a:p>
          <a:p>
            <a:pPr lvl="2" algn="just">
              <a:lnSpc>
                <a:spcPct val="80000"/>
              </a:lnSpc>
            </a:pPr>
            <a:r>
              <a:rPr lang="en-GB" sz="2200" dirty="0"/>
              <a:t> Second best in the UK after England (3</a:t>
            </a:r>
            <a:r>
              <a:rPr lang="en-GB" sz="2200" baseline="30000" dirty="0"/>
              <a:t>rd</a:t>
            </a:r>
            <a:r>
              <a:rPr lang="en-GB" sz="2200" dirty="0"/>
              <a:t>: NI; 4</a:t>
            </a:r>
            <a:r>
              <a:rPr lang="en-GB" sz="2200" baseline="30000" dirty="0"/>
              <a:t>th</a:t>
            </a:r>
            <a:r>
              <a:rPr lang="en-GB" sz="2200" dirty="0"/>
              <a:t>: Wales)</a:t>
            </a:r>
          </a:p>
          <a:p>
            <a:pPr lvl="2" algn="just">
              <a:lnSpc>
                <a:spcPct val="80000"/>
              </a:lnSpc>
            </a:pPr>
            <a:endParaRPr lang="en-GB" sz="2400" dirty="0"/>
          </a:p>
          <a:p>
            <a:pPr lvl="1" algn="just">
              <a:lnSpc>
                <a:spcPct val="80000"/>
              </a:lnSpc>
            </a:pPr>
            <a:r>
              <a:rPr lang="en-US" sz="2600" dirty="0"/>
              <a:t>Unemployment: </a:t>
            </a:r>
          </a:p>
          <a:p>
            <a:pPr lvl="2" algn="just">
              <a:lnSpc>
                <a:spcPct val="80000"/>
              </a:lnSpc>
            </a:pPr>
            <a:r>
              <a:rPr lang="en-US" sz="2200" dirty="0"/>
              <a:t>Consistently lower than the UK average</a:t>
            </a:r>
          </a:p>
          <a:p>
            <a:pPr lvl="2" algn="just">
              <a:lnSpc>
                <a:spcPct val="80000"/>
              </a:lnSpc>
            </a:pPr>
            <a:r>
              <a:rPr lang="en-US" sz="2200" dirty="0"/>
              <a:t>Decreasing rate (2017: 4% =&gt; 2019: 3.2%)</a:t>
            </a:r>
          </a:p>
          <a:p>
            <a:pPr lvl="2" algn="just">
              <a:lnSpc>
                <a:spcPct val="80000"/>
              </a:lnSpc>
            </a:pP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9"/>
          <a:stretch/>
        </p:blipFill>
        <p:spPr>
          <a:xfrm>
            <a:off x="6369999" y="432793"/>
            <a:ext cx="5434895" cy="612495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3161494-B383-4E7D-B29A-1FB7B538EE7B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14924732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ersonnalisé 20">
      <a:dk1>
        <a:sysClr val="windowText" lastClr="000000"/>
      </a:dk1>
      <a:lt1>
        <a:srgbClr val="FFFFFF"/>
      </a:lt1>
      <a:dk2>
        <a:srgbClr val="17406D"/>
      </a:dk2>
      <a:lt2>
        <a:srgbClr val="DBEFF9"/>
      </a:lt2>
      <a:accent1>
        <a:srgbClr val="FFFFFF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2195</Words>
  <Application>Microsoft Office PowerPoint</Application>
  <PresentationFormat>Grand écran</PresentationFormat>
  <Paragraphs>291</Paragraphs>
  <Slides>28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Century Gothic</vt:lpstr>
      <vt:lpstr>Wingdings 3</vt:lpstr>
      <vt:lpstr>Ion</vt:lpstr>
      <vt:lpstr>CM Géoéco</vt:lpstr>
      <vt:lpstr>Part 5: Scotland: towards a new  Auld Alliance?</vt:lpstr>
      <vt:lpstr>Contents</vt:lpstr>
      <vt:lpstr>Basic facts about Scotland</vt:lpstr>
      <vt:lpstr>Présentation PowerPoint</vt:lpstr>
      <vt:lpstr>1. European Scotland</vt:lpstr>
      <vt:lpstr>Présentation PowerPoint</vt:lpstr>
      <vt:lpstr>Présentation PowerPoint</vt:lpstr>
      <vt:lpstr>2. Economic overview</vt:lpstr>
      <vt:lpstr>Présentation PowerPoint</vt:lpstr>
      <vt:lpstr>Présentation PowerPoint</vt:lpstr>
      <vt:lpstr>Présentation PowerPoint</vt:lpstr>
      <vt:lpstr>Public sector</vt:lpstr>
      <vt:lpstr>The petroleum industry</vt:lpstr>
      <vt:lpstr>3. The Long Road to the Referendum</vt:lpstr>
      <vt:lpstr>Présentation PowerPoint</vt:lpstr>
      <vt:lpstr>Présentation PowerPoint</vt:lpstr>
      <vt:lpstr>Présentation PowerPoint</vt:lpstr>
      <vt:lpstr>Scottish Devolution</vt:lpstr>
      <vt:lpstr>Scottish Devolution</vt:lpstr>
      <vt:lpstr>Scottish Devolution: not enough?</vt:lpstr>
      <vt:lpstr>Présentation PowerPoint</vt:lpstr>
      <vt:lpstr>Présentation PowerPoint</vt:lpstr>
      <vt:lpstr>4. Brexit: the game-changer?</vt:lpstr>
      <vt:lpstr>Brexit</vt:lpstr>
      <vt:lpstr>Présentation PowerPoint</vt:lpstr>
      <vt:lpstr>Scottish independence: what main consequences?</vt:lpstr>
      <vt:lpstr>2021: a turning point?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 Géoéco</dc:title>
  <dc:creator>anonymous</dc:creator>
  <cp:lastModifiedBy>reviewer</cp:lastModifiedBy>
  <cp:revision>190</cp:revision>
  <dcterms:created xsi:type="dcterms:W3CDTF">2020-02-21T14:00:43Z</dcterms:created>
  <dcterms:modified xsi:type="dcterms:W3CDTF">2021-03-05T14:49:02Z</dcterms:modified>
</cp:coreProperties>
</file>